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2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6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B9F0CD-860D-4608-9AC5-9709928EE31C}" type="datetimeFigureOut">
              <a:rPr lang="it-IT" smtClean="0"/>
              <a:pPr/>
              <a:t>28/10/2015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B96BED-128E-43BB-A771-1ED1DF5B9ED2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Testi%20delle%20canzoni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La%20Parola%20illumina%20-%20ALLEGATO%203.pdf" TargetMode="External"/><Relationship Id="rId2" Type="http://schemas.openxmlformats.org/officeDocument/2006/relationships/hyperlink" Target="Luca%201,%2026%20-%2045%20(ALLEGATO%202)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bdiocesi.chiesacattolica.it/cci_new/s2magazine/index1.jsp?idPagina=18625" TargetMode="External"/><Relationship Id="rId7" Type="http://schemas.openxmlformats.org/officeDocument/2006/relationships/hyperlink" Target="http://azionecattolica.it/promozione/lac-dei-progetti" TargetMode="External"/><Relationship Id="rId2" Type="http://schemas.openxmlformats.org/officeDocument/2006/relationships/hyperlink" Target="Davide%20Fiammengo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aritasreggiana.it/" TargetMode="External"/><Relationship Id="rId5" Type="http://schemas.openxmlformats.org/officeDocument/2006/relationships/hyperlink" Target="http://www.cavreggioemilia.it/" TargetMode="External"/><Relationship Id="rId4" Type="http://schemas.openxmlformats.org/officeDocument/2006/relationships/hyperlink" Target="http://www.diocesi.re.it/pls/reggioemilia/v3_s2ew_consultazione.mostra_pagina?id_pagina=2333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In%20preghiera%20-%20Maria,%20donna%20della%20strada.pdf" TargetMode="External"/><Relationship Id="rId2" Type="http://schemas.openxmlformats.org/officeDocument/2006/relationships/hyperlink" Target="Magnificat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Bosetti-LectioDivina%20Magnificat.pdf" TargetMode="External"/><Relationship Id="rId5" Type="http://schemas.openxmlformats.org/officeDocument/2006/relationships/hyperlink" Target="Lettura%20opere%20d'arte.pdf" TargetMode="External"/><Relationship Id="rId4" Type="http://schemas.openxmlformats.org/officeDocument/2006/relationships/hyperlink" Target="https://youtu.be/MlKelsO0G8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196752"/>
            <a:ext cx="4896544" cy="158644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800" dirty="0" smtClean="0"/>
              <a:t/>
            </a:r>
            <a:br>
              <a:rPr lang="it-IT" sz="4800" dirty="0" smtClean="0"/>
            </a:br>
            <a:r>
              <a:rPr lang="it-IT" sz="4800" dirty="0" smtClean="0">
                <a:solidFill>
                  <a:schemeClr val="tx1"/>
                </a:solidFill>
              </a:rPr>
              <a:t/>
            </a:r>
            <a:br>
              <a:rPr lang="it-IT" sz="4800" dirty="0" smtClean="0">
                <a:solidFill>
                  <a:schemeClr val="tx1"/>
                </a:solidFill>
              </a:rPr>
            </a:br>
            <a:r>
              <a:rPr lang="it-IT" sz="5400" dirty="0" smtClean="0">
                <a:solidFill>
                  <a:schemeClr val="tx1"/>
                </a:solidFill>
              </a:rPr>
              <a:t> </a:t>
            </a:r>
            <a:r>
              <a:rPr lang="it-IT" sz="4900" dirty="0" smtClean="0">
                <a:solidFill>
                  <a:schemeClr val="tx1"/>
                </a:solidFill>
              </a:rPr>
              <a:t>PRIMA TAPPA  </a:t>
            </a:r>
            <a:r>
              <a:rPr lang="it-IT" sz="4900" dirty="0" smtClean="0"/>
              <a:t/>
            </a:r>
            <a:br>
              <a:rPr lang="it-IT" sz="4900" dirty="0" smtClean="0"/>
            </a:br>
            <a:r>
              <a:rPr lang="it-IT" sz="4400" dirty="0" smtClean="0"/>
              <a:t>Elisabetta: </a:t>
            </a:r>
            <a:br>
              <a:rPr lang="it-IT" sz="4400" dirty="0" smtClean="0"/>
            </a:br>
            <a:r>
              <a:rPr lang="it-IT" sz="4400" dirty="0" smtClean="0"/>
              <a:t>l</a:t>
            </a:r>
            <a:r>
              <a:rPr lang="it-IT" altLang="it-IT" sz="4400" dirty="0" smtClean="0"/>
              <a:t>’</a:t>
            </a:r>
            <a:r>
              <a:rPr lang="it-IT" sz="4400" dirty="0" smtClean="0"/>
              <a:t>incontro che stupisce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3140968"/>
            <a:ext cx="8136904" cy="3600400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it-IT" sz="2800" i="1" dirty="0" smtClean="0"/>
              <a:t>     </a:t>
            </a:r>
            <a:r>
              <a:rPr lang="it-IT" i="1" dirty="0" smtClean="0"/>
              <a:t>Maria incontra Elisabetta: è l</a:t>
            </a:r>
            <a:r>
              <a:rPr lang="it-IT" altLang="it-IT" i="1" dirty="0" smtClean="0"/>
              <a:t>’</a:t>
            </a:r>
            <a:r>
              <a:rPr lang="it-IT" i="1" dirty="0" smtClean="0"/>
              <a:t>esperienza di una vera condivisione nella fede. La gioia è il sentimento che le accomuna; nasce dalla consapevolezza che il Signore è presente e agisce nella loro vita. È un incontro tra due donne che hanno la capacità di stupirsi. Nell</a:t>
            </a:r>
            <a:r>
              <a:rPr lang="it-IT" altLang="it-IT" i="1" dirty="0" smtClean="0"/>
              <a:t>’</a:t>
            </a:r>
            <a:r>
              <a:rPr lang="it-IT" i="1" dirty="0" smtClean="0"/>
              <a:t>incontro con Elisabetta, Maria scopre sempre di più se stessa, la sua identità che si modifica diventando madre. In ogni incontro/relazione con l</a:t>
            </a:r>
            <a:r>
              <a:rPr lang="it-IT" altLang="it-IT" i="1" dirty="0" smtClean="0"/>
              <a:t>’</a:t>
            </a:r>
            <a:r>
              <a:rPr lang="it-IT" i="1" dirty="0" smtClean="0"/>
              <a:t>altro scopriamo sempre più noi stessi: crescere è un cammino che non si esaurisce mai. E</a:t>
            </a:r>
            <a:r>
              <a:rPr lang="it-IT" altLang="it-IT" i="1" dirty="0" smtClean="0"/>
              <a:t>’</a:t>
            </a:r>
            <a:r>
              <a:rPr lang="it-IT" i="1" dirty="0" smtClean="0"/>
              <a:t> questo il cammino che vogliamo percorrere in gruppo</a:t>
            </a:r>
            <a:r>
              <a:rPr lang="it-IT" dirty="0" smtClean="0"/>
              <a:t>.</a:t>
            </a:r>
          </a:p>
          <a:p>
            <a:pPr marL="0" indent="0" algn="ctr">
              <a:lnSpc>
                <a:spcPct val="120000"/>
              </a:lnSpc>
              <a:spcBef>
                <a:spcPct val="0"/>
              </a:spcBef>
              <a:buNone/>
            </a:pPr>
            <a:endParaRPr lang="it-IT" dirty="0" smtClean="0"/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it-IT" dirty="0" smtClean="0">
                <a:solidFill>
                  <a:srgbClr val="FF0000"/>
                </a:solidFill>
              </a:rPr>
              <a:t>Ogni prossimo ha davvero qualcosa da donarci per crescere?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it-IT" dirty="0" smtClean="0">
                <a:solidFill>
                  <a:srgbClr val="FF0000"/>
                </a:solidFill>
              </a:rPr>
              <a:t>Oppure bastiamo a noi stessi?</a:t>
            </a:r>
          </a:p>
        </p:txBody>
      </p:sp>
      <p:pic>
        <p:nvPicPr>
          <p:cNvPr id="4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350">
            <a:off x="6410853" y="416590"/>
            <a:ext cx="1930400" cy="2482850"/>
          </a:xfrm>
          <a:prstGeom prst="rect">
            <a:avLst/>
          </a:prstGeom>
          <a:noFill/>
          <a:ln w="25400">
            <a:solidFill>
              <a:srgbClr val="FFDB2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5904656" cy="926976"/>
          </a:xfrm>
        </p:spPr>
        <p:txBody>
          <a:bodyPr>
            <a:normAutofit/>
          </a:bodyPr>
          <a:lstStyle/>
          <a:p>
            <a:pPr algn="ctr"/>
            <a:r>
              <a:rPr lang="it-IT" sz="4400" dirty="0" smtClean="0"/>
              <a:t>LA VITA SI RACCONTA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522920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it-IT" dirty="0" smtClean="0"/>
              <a:t>     Si può partire dal testo di una delle canzoni di cui si propone il testo e l’ascolto:</a:t>
            </a:r>
          </a:p>
          <a:p>
            <a:pPr algn="ctr">
              <a:buNone/>
            </a:pPr>
            <a:r>
              <a:rPr lang="it-IT" dirty="0" smtClean="0"/>
              <a:t> “Prima di partire per un lungo viaggio” – </a:t>
            </a:r>
            <a:r>
              <a:rPr lang="it-IT" i="1" dirty="0" smtClean="0"/>
              <a:t>Irene Grandi </a:t>
            </a:r>
          </a:p>
          <a:p>
            <a:pPr algn="ctr">
              <a:buNone/>
            </a:pPr>
            <a:r>
              <a:rPr lang="it-IT" dirty="0" smtClean="0"/>
              <a:t>“Buon viaggio” – </a:t>
            </a:r>
            <a:r>
              <a:rPr lang="it-IT" i="1" dirty="0" smtClean="0"/>
              <a:t>Cesare Cremonini</a:t>
            </a:r>
          </a:p>
          <a:p>
            <a:pPr algn="ctr">
              <a:buNone/>
            </a:pPr>
            <a:r>
              <a:rPr lang="it-IT" dirty="0" smtClean="0"/>
              <a:t> “Gli ostacoli del cuore” – </a:t>
            </a:r>
            <a:r>
              <a:rPr lang="it-IT" i="1" dirty="0" smtClean="0"/>
              <a:t>Elisa e Ligabue </a:t>
            </a:r>
          </a:p>
          <a:p>
            <a:pPr algn="ctr">
              <a:buNone/>
            </a:pPr>
            <a:r>
              <a:rPr lang="it-IT" dirty="0" smtClean="0">
                <a:hlinkClick r:id="rId2" action="ppaction://hlinkfile"/>
              </a:rPr>
              <a:t>(ALLEGATO 1 – testi  delle canzoni)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 </a:t>
            </a:r>
            <a:endParaRPr lang="it-IT" sz="2900" dirty="0" smtClean="0"/>
          </a:p>
          <a:p>
            <a:pPr>
              <a:buNone/>
            </a:pPr>
            <a:r>
              <a:rPr lang="it-IT" sz="2900" dirty="0" smtClean="0"/>
              <a:t>     Condivisione a piccoli gruppi di queste domande a cui ciascuno prova a dare risposta raccontando di sé:</a:t>
            </a:r>
          </a:p>
          <a:p>
            <a:pPr>
              <a:buNone/>
            </a:pPr>
            <a:endParaRPr lang="it-IT" sz="2900" dirty="0" smtClean="0"/>
          </a:p>
          <a:p>
            <a:pPr lvl="0">
              <a:buNone/>
            </a:pPr>
            <a:r>
              <a:rPr lang="it-IT" sz="2900" dirty="0" smtClean="0">
                <a:solidFill>
                  <a:schemeClr val="accent1">
                    <a:lumMod val="75000"/>
                  </a:schemeClr>
                </a:solidFill>
              </a:rPr>
              <a:t>     Quali incontri significativi nel viaggio della mia vita sono stati cruciali per la</a:t>
            </a:r>
          </a:p>
          <a:p>
            <a:pPr lvl="0">
              <a:buNone/>
            </a:pPr>
            <a:r>
              <a:rPr lang="it-IT" sz="29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2900" dirty="0" smtClean="0">
                <a:solidFill>
                  <a:schemeClr val="accent1">
                    <a:lumMod val="75000"/>
                  </a:schemeClr>
                </a:solidFill>
              </a:rPr>
              <a:t>    mia crescita? In quali di questi incontri riconosco di essere stato generato e/o </a:t>
            </a:r>
          </a:p>
          <a:p>
            <a:pPr lvl="0">
              <a:buNone/>
            </a:pPr>
            <a:r>
              <a:rPr lang="it-IT" sz="29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29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it-IT" sz="2900" dirty="0" err="1" smtClean="0">
                <a:solidFill>
                  <a:schemeClr val="accent1">
                    <a:lumMod val="75000"/>
                  </a:schemeClr>
                </a:solidFill>
              </a:rPr>
              <a:t>ri</a:t>
            </a:r>
            <a:r>
              <a:rPr lang="it-IT" sz="2900" dirty="0" smtClean="0">
                <a:solidFill>
                  <a:schemeClr val="accent1">
                    <a:lumMod val="75000"/>
                  </a:schemeClr>
                </a:solidFill>
              </a:rPr>
              <a:t> – generato?</a:t>
            </a:r>
          </a:p>
          <a:p>
            <a:pPr lvl="0">
              <a:buNone/>
            </a:pPr>
            <a:r>
              <a:rPr lang="it-IT" sz="2900" dirty="0" smtClean="0">
                <a:solidFill>
                  <a:schemeClr val="accent1">
                    <a:lumMod val="75000"/>
                  </a:schemeClr>
                </a:solidFill>
              </a:rPr>
              <a:t>     Dov’è Dio nella mia storia? In quale foto del mio album potrei vedere anche Lui con me/noi?</a:t>
            </a:r>
          </a:p>
          <a:p>
            <a:pPr lvl="0">
              <a:buNone/>
            </a:pPr>
            <a:r>
              <a:rPr lang="it-IT" sz="2900" dirty="0" smtClean="0"/>
              <a:t>     Raccontiamo i doni che abbiamo ricevuto in queste esperienze con cinque</a:t>
            </a:r>
          </a:p>
          <a:p>
            <a:pPr lvl="0">
              <a:buNone/>
            </a:pPr>
            <a:r>
              <a:rPr lang="it-IT" sz="2900" dirty="0"/>
              <a:t> </a:t>
            </a:r>
            <a:r>
              <a:rPr lang="it-IT" sz="2900" dirty="0" smtClean="0"/>
              <a:t>    “buone” parole.</a:t>
            </a:r>
          </a:p>
          <a:p>
            <a:pPr>
              <a:buNone/>
            </a:pPr>
            <a:r>
              <a:rPr lang="it-IT" sz="2900" dirty="0" smtClean="0"/>
              <a:t> </a:t>
            </a:r>
          </a:p>
          <a:p>
            <a:pPr>
              <a:buNone/>
            </a:pPr>
            <a:r>
              <a:rPr lang="it-IT" sz="2900" dirty="0" smtClean="0"/>
              <a:t>     I gruppi si riuniscono in plenaria e un rappresentante scrive su una lavagna le cinque parole che ogni membro ha espresso per condividerle. 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i="1" dirty="0" smtClean="0"/>
              <a:t> 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sz="4900" dirty="0" smtClean="0"/>
              <a:t>LA PAROLA ILLUMINA</a:t>
            </a:r>
            <a:endParaRPr lang="it-IT" sz="49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9239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sz="2000" dirty="0" smtClean="0"/>
              <a:t>    Lettura dal Vangelo di Luca 1,26 – 45 </a:t>
            </a:r>
            <a:r>
              <a:rPr lang="it-IT" sz="1600" b="1" dirty="0" smtClean="0">
                <a:solidFill>
                  <a:srgbClr val="FF0000"/>
                </a:solidFill>
                <a:hlinkClick r:id="rId2" action="ppaction://hlinkfile"/>
              </a:rPr>
              <a:t>(ALLEGATO 2)</a:t>
            </a:r>
            <a:endParaRPr lang="it-IT" sz="1600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it-IT" sz="2000" i="1" dirty="0" smtClean="0"/>
              <a:t>     1)  Cosa dice la Parola alla mia vita </a:t>
            </a:r>
            <a:r>
              <a:rPr lang="it-IT" sz="1600" b="1" dirty="0" smtClean="0">
                <a:solidFill>
                  <a:srgbClr val="FF0000"/>
                </a:solidFill>
                <a:hlinkClick r:id="rId3" action="ppaction://hlinkfile"/>
              </a:rPr>
              <a:t>(ALLEGATO3)</a:t>
            </a:r>
            <a:endParaRPr lang="it-IT" sz="1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sz="2000" i="1" dirty="0" smtClean="0"/>
              <a:t>     2) Cosa dice la Parola della mia vita</a:t>
            </a:r>
            <a:r>
              <a:rPr lang="it-IT" sz="1200" dirty="0" smtClean="0"/>
              <a:t> </a:t>
            </a:r>
          </a:p>
          <a:p>
            <a:pPr algn="just">
              <a:buNone/>
            </a:pPr>
            <a:endParaRPr lang="it-IT" sz="1400" dirty="0" smtClean="0"/>
          </a:p>
          <a:p>
            <a:pPr algn="just">
              <a:buNone/>
            </a:pPr>
            <a:r>
              <a:rPr lang="it-IT" sz="1600" dirty="0" smtClean="0"/>
              <a:t>     Nel corso della vita tutti facciamo esperienza dell’”inatteso”. Quando arriva comporta una perdita del nostro equilibrio, rompe i nostri schemi, interrompe la nostra percezione del tempo come fluire regolare, rende la nostra vita imprevedibile. Ognuno di noi può ritrovare, nella propria esperienza, eventi che, in negativo o in positivo hanno portato turbamento, un tempo straordinario, come frammento di eternità.</a:t>
            </a:r>
          </a:p>
          <a:p>
            <a:pPr algn="just">
              <a:buNone/>
            </a:pPr>
            <a:r>
              <a:rPr lang="it-IT" sz="1600" dirty="0" smtClean="0"/>
              <a:t>     Maria, nell’incontro inatteso con l’angelo si sente dire: “ Nulla è impossibile a Dio”.Per entrare con il nostro “sì” nel mistero e penetrare in quel disegno di Dio che ci spinge a muovere nuovi passi nella fede, occorre far risuonare dentro di noi quelle parole dell’angelo, oltrepassare la paura, tramutarla in forza.</a:t>
            </a:r>
          </a:p>
          <a:p>
            <a:pPr algn="just">
              <a:buNone/>
            </a:pPr>
            <a:r>
              <a:rPr lang="it-IT" sz="1600" dirty="0" smtClean="0"/>
              <a:t>     L’inatteso ci mette davanti alla parte più vera di noi stessi, ci colloca in una nuova dimensione del tempo, ci induce a valorizzare le relazioni che davvero contano, ci va vivere la quotidianità con la condivisione autentica della vita.</a:t>
            </a:r>
          </a:p>
          <a:p>
            <a:pPr algn="just">
              <a:buNone/>
            </a:pPr>
            <a:r>
              <a:rPr lang="it-IT" sz="1600" dirty="0" smtClean="0"/>
              <a:t>     Ci sono stati anche per noi i momenti nei quali l’inatteso ha cambiato la nostra vita. Sono stati forse momenti decisivi. Proviamo a ricordarli.</a:t>
            </a:r>
          </a:p>
          <a:p>
            <a:pPr marL="342900" indent="-342900" algn="r">
              <a:buNone/>
            </a:pPr>
            <a:r>
              <a:rPr lang="it-IT" sz="1600" i="1" dirty="0" smtClean="0"/>
              <a:t>Pausa di silenzio</a:t>
            </a:r>
            <a:endParaRPr lang="it-IT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1124744"/>
            <a:ext cx="9036496" cy="5199856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it-IT" sz="2800" i="1" dirty="0" smtClean="0"/>
              <a:t>   3) Cosa dice la mia vita alla Parola:</a:t>
            </a:r>
            <a:endParaRPr lang="it-IT" sz="2800" dirty="0" smtClean="0"/>
          </a:p>
          <a:p>
            <a:pPr>
              <a:buNone/>
            </a:pPr>
            <a:endParaRPr lang="it-IT" sz="2000" dirty="0" smtClean="0"/>
          </a:p>
          <a:p>
            <a:pPr>
              <a:buNone/>
            </a:pPr>
            <a:r>
              <a:rPr lang="it-IT" sz="2800" dirty="0" smtClean="0"/>
              <a:t>   In preghiera ci rivolgiamo al Signore sulle tracce di Maria;                                                                                 possiamo completare personalmente le preghiere accennate, rivolgendole al Padre come il “nostro Magnificat”:</a:t>
            </a:r>
          </a:p>
          <a:p>
            <a:pPr>
              <a:buNone/>
            </a:pPr>
            <a:r>
              <a:rPr lang="it-IT" sz="2800" dirty="0" smtClean="0"/>
              <a:t> </a:t>
            </a:r>
          </a:p>
          <a:p>
            <a:pPr algn="ctr">
              <a:buNone/>
            </a:pPr>
            <a:r>
              <a:rPr lang="it-IT" sz="2400" i="1" dirty="0" smtClean="0"/>
              <a:t>   Voglio lodarti Signore perché hai ricolmato le mie mani vuote di ....</a:t>
            </a:r>
            <a:endParaRPr lang="it-IT" sz="2400" dirty="0" smtClean="0"/>
          </a:p>
          <a:p>
            <a:pPr algn="ctr">
              <a:buNone/>
            </a:pPr>
            <a:r>
              <a:rPr lang="it-IT" sz="2400" i="1" dirty="0" smtClean="0"/>
              <a:t>Perché hai trasformato la mia povertà in ricchezza quando ....</a:t>
            </a:r>
            <a:endParaRPr lang="it-IT" sz="2400" dirty="0" smtClean="0"/>
          </a:p>
          <a:p>
            <a:pPr algn="ctr">
              <a:buNone/>
            </a:pPr>
            <a:r>
              <a:rPr lang="it-IT" sz="2400" i="1" dirty="0" smtClean="0"/>
              <a:t>Perché hai mutato la mia piccolezza in grandezza quando ....</a:t>
            </a:r>
            <a:endParaRPr lang="it-IT" sz="2400" dirty="0" smtClean="0"/>
          </a:p>
          <a:p>
            <a:pPr algn="ctr">
              <a:buNone/>
            </a:pPr>
            <a:r>
              <a:rPr lang="it-IT" sz="2400" i="1" dirty="0" smtClean="0"/>
              <a:t> </a:t>
            </a:r>
            <a:endParaRPr lang="it-IT" sz="2400" dirty="0" smtClean="0"/>
          </a:p>
          <a:p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z="4400" dirty="0" smtClean="0"/>
              <a:t>LA VITA CAMBIA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5008" y="1412776"/>
            <a:ext cx="8821488" cy="561662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it-IT" sz="4500" b="1" dirty="0" smtClean="0"/>
              <a:t>Esercizi di laicità </a:t>
            </a:r>
          </a:p>
          <a:p>
            <a:pPr>
              <a:buNone/>
            </a:pPr>
            <a:r>
              <a:rPr lang="it-IT" sz="4000" dirty="0" smtClean="0"/>
              <a:t>“ Generare alla vita” significa anche accompagnare, educare, favorire la vita nella sua dignità. In che modo possiamo essere generatori di vita? Chi ci può aiutare? Quali passi possiamo compiere insieme?</a:t>
            </a:r>
          </a:p>
          <a:p>
            <a:pPr>
              <a:buNone/>
            </a:pPr>
            <a:r>
              <a:rPr lang="it-IT" sz="4000" dirty="0" smtClean="0"/>
              <a:t> </a:t>
            </a:r>
          </a:p>
          <a:p>
            <a:pPr>
              <a:buNone/>
            </a:pPr>
            <a:r>
              <a:rPr lang="it-IT" sz="4000" i="1" dirty="0" smtClean="0"/>
              <a:t>Alcune proposte:</a:t>
            </a:r>
          </a:p>
          <a:p>
            <a:pPr lvl="0">
              <a:buNone/>
            </a:pPr>
            <a:r>
              <a:rPr lang="it-IT" sz="4000" dirty="0" smtClean="0"/>
              <a:t>-  Prendere a cuore una situazione problematica in parrocchia poco approfondita o curata, soprattutto nell’accompagnare i giovani o le coppie di sposi giovani.</a:t>
            </a:r>
          </a:p>
          <a:p>
            <a:pPr lvl="0">
              <a:buNone/>
            </a:pPr>
            <a:r>
              <a:rPr lang="it-IT" sz="4000" dirty="0" smtClean="0"/>
              <a:t>-  Approfondire e conoscere esperienze di affido o adozione familiare.</a:t>
            </a:r>
          </a:p>
          <a:p>
            <a:pPr lvl="0">
              <a:buNone/>
            </a:pPr>
            <a:r>
              <a:rPr lang="it-IT" sz="4000" dirty="0" smtClean="0"/>
              <a:t>-  Appurare le situazioni di difficoltà delle famiglie della parrocchia o vicini di casa che non hanno una rete di sostegno per i propri malati, anziani bimbi piccoli.  </a:t>
            </a:r>
          </a:p>
          <a:p>
            <a:pPr lvl="0">
              <a:buNone/>
            </a:pPr>
            <a:r>
              <a:rPr lang="it-IT" sz="4000" dirty="0" smtClean="0"/>
              <a:t>-  Aderire ad un progetto ( AC nazionale o altro ) a distanza, che favorisca e generi vita dignitosa e buona.</a:t>
            </a:r>
          </a:p>
          <a:p>
            <a:pPr lvl="0">
              <a:buNone/>
            </a:pPr>
            <a:r>
              <a:rPr lang="it-IT" sz="4000" dirty="0" smtClean="0"/>
              <a:t>-  Organizzare un incontro con un testimone coerente che ci guidi alla consapevolezza del nostro cammino e dello stupore che accompagna chi si fida di Dio.</a:t>
            </a:r>
          </a:p>
          <a:p>
            <a:pPr>
              <a:buNone/>
            </a:pPr>
            <a:r>
              <a:rPr lang="it-IT" sz="3000" dirty="0" smtClean="0"/>
              <a:t> </a:t>
            </a:r>
            <a:r>
              <a:rPr lang="it-IT" sz="4000" dirty="0" smtClean="0"/>
              <a:t>-  Conosciamo un testimone: Davide </a:t>
            </a:r>
            <a:r>
              <a:rPr lang="it-IT" sz="4000" dirty="0" err="1" smtClean="0"/>
              <a:t>Fiammengo</a:t>
            </a:r>
            <a:r>
              <a:rPr lang="it-IT" sz="4000" dirty="0" smtClean="0"/>
              <a:t> </a:t>
            </a:r>
            <a:r>
              <a:rPr lang="it-IT" sz="4000" b="1" dirty="0" smtClean="0">
                <a:solidFill>
                  <a:srgbClr val="FF0000"/>
                </a:solidFill>
                <a:hlinkClick r:id="rId2" action="ppaction://hlinkfile"/>
              </a:rPr>
              <a:t>(</a:t>
            </a:r>
            <a:r>
              <a:rPr lang="it-IT" sz="3500" b="1" dirty="0" smtClean="0">
                <a:solidFill>
                  <a:srgbClr val="FF0000"/>
                </a:solidFill>
                <a:hlinkClick r:id="rId2" action="ppaction://hlinkfile"/>
              </a:rPr>
              <a:t>ALLEGATO 4)</a:t>
            </a:r>
            <a:endParaRPr lang="it-IT" sz="35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sz="3500" b="1" dirty="0" smtClean="0"/>
              <a:t>Link utili</a:t>
            </a:r>
          </a:p>
          <a:p>
            <a:pPr>
              <a:buNone/>
            </a:pPr>
            <a:r>
              <a:rPr lang="it-IT" sz="3500" dirty="0" smtClean="0"/>
              <a:t>Case della Carità: </a:t>
            </a:r>
            <a:r>
              <a:rPr lang="it-IT" sz="3500" u="sng" dirty="0" smtClean="0">
                <a:hlinkClick r:id="rId3"/>
              </a:rPr>
              <a:t>http://www.webdiocesi.chiesacattolica.it/</a:t>
            </a:r>
            <a:r>
              <a:rPr lang="it-IT" sz="3500" u="sng" dirty="0" err="1" smtClean="0">
                <a:hlinkClick r:id="rId3"/>
              </a:rPr>
              <a:t>cci_new</a:t>
            </a:r>
            <a:r>
              <a:rPr lang="it-IT" sz="3500" u="sng" dirty="0" smtClean="0">
                <a:hlinkClick r:id="rId3"/>
              </a:rPr>
              <a:t>/s2magazine/index1.jsp?idPagina=18625</a:t>
            </a:r>
            <a:endParaRPr lang="it-IT" sz="3500" dirty="0" smtClean="0"/>
          </a:p>
          <a:p>
            <a:pPr>
              <a:buNone/>
            </a:pPr>
            <a:r>
              <a:rPr lang="it-IT" sz="3500" dirty="0" smtClean="0"/>
              <a:t>Famiglie del Gelso: </a:t>
            </a:r>
            <a:r>
              <a:rPr lang="it-IT" sz="3500" u="sng" dirty="0" smtClean="0">
                <a:hlinkClick r:id="rId4"/>
              </a:rPr>
              <a:t>http://www.diocesi.re.it/</a:t>
            </a:r>
            <a:r>
              <a:rPr lang="it-IT" sz="3500" u="sng" dirty="0" err="1" smtClean="0">
                <a:hlinkClick r:id="rId4"/>
              </a:rPr>
              <a:t>pls</a:t>
            </a:r>
            <a:r>
              <a:rPr lang="it-IT" sz="3500" u="sng" dirty="0" smtClean="0">
                <a:hlinkClick r:id="rId4"/>
              </a:rPr>
              <a:t>/</a:t>
            </a:r>
            <a:r>
              <a:rPr lang="it-IT" sz="3500" u="sng" dirty="0" err="1" smtClean="0">
                <a:hlinkClick r:id="rId4"/>
              </a:rPr>
              <a:t>reggioemilia</a:t>
            </a:r>
            <a:r>
              <a:rPr lang="it-IT" sz="3500" u="sng" dirty="0" smtClean="0">
                <a:hlinkClick r:id="rId4"/>
              </a:rPr>
              <a:t>/v3_s2ew_consultazione.mostra_pagina?id_pagina=23333</a:t>
            </a:r>
            <a:endParaRPr lang="it-IT" sz="3500" dirty="0" smtClean="0"/>
          </a:p>
          <a:p>
            <a:pPr>
              <a:buNone/>
            </a:pPr>
            <a:r>
              <a:rPr lang="it-IT" sz="3500" dirty="0" smtClean="0"/>
              <a:t>Centro di Aiuto alla Vita – Reggio Emilia: </a:t>
            </a:r>
            <a:r>
              <a:rPr lang="it-IT" sz="3500" u="sng" dirty="0" smtClean="0">
                <a:hlinkClick r:id="rId5"/>
              </a:rPr>
              <a:t>http://www.cavreggioemilia.it/</a:t>
            </a:r>
            <a:endParaRPr lang="it-IT" sz="3500" dirty="0" smtClean="0"/>
          </a:p>
          <a:p>
            <a:pPr>
              <a:buNone/>
            </a:pPr>
            <a:r>
              <a:rPr lang="it-IT" sz="3500" dirty="0" smtClean="0"/>
              <a:t>Caritas diocesana: </a:t>
            </a:r>
            <a:r>
              <a:rPr lang="it-IT" sz="3500" u="sng" dirty="0" smtClean="0">
                <a:hlinkClick r:id="rId6"/>
              </a:rPr>
              <a:t>www.caritasreggiana.it</a:t>
            </a:r>
            <a:r>
              <a:rPr lang="it-IT" sz="3500" dirty="0" smtClean="0"/>
              <a:t> </a:t>
            </a:r>
          </a:p>
          <a:p>
            <a:pPr>
              <a:buNone/>
            </a:pPr>
            <a:r>
              <a:rPr lang="it-IT" sz="3500" dirty="0" smtClean="0"/>
              <a:t>AC nazionale – Progetti: </a:t>
            </a:r>
            <a:r>
              <a:rPr lang="it-IT" sz="3500" u="sng" dirty="0" smtClean="0">
                <a:hlinkClick r:id="rId7"/>
              </a:rPr>
              <a:t>http://azionecattolica.it/promozione/lac-dei-progetti</a:t>
            </a:r>
            <a:r>
              <a:rPr lang="it-IT" sz="3500" dirty="0" smtClean="0"/>
              <a:t> </a:t>
            </a:r>
          </a:p>
          <a:p>
            <a:pPr fontAlgn="ctr">
              <a:buNone/>
            </a:pPr>
            <a:r>
              <a:rPr lang="it-IT" i="1" dirty="0" smtClean="0"/>
              <a:t>     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 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184482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43608" y="1052736"/>
            <a:ext cx="7416824" cy="18002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it-IT" b="1" i="1" dirty="0" smtClean="0">
                <a:solidFill>
                  <a:srgbClr val="0B5395"/>
                </a:solidFill>
              </a:rPr>
              <a:t>In preghiera</a:t>
            </a:r>
          </a:p>
          <a:p>
            <a:pPr algn="ctr">
              <a:buNone/>
            </a:pPr>
            <a:r>
              <a:rPr lang="it-IT" dirty="0" smtClean="0"/>
              <a:t> - Preghiera del Magnificat </a:t>
            </a:r>
            <a:r>
              <a:rPr lang="it-IT" sz="1600" b="1" dirty="0" smtClean="0">
                <a:solidFill>
                  <a:srgbClr val="FF0000"/>
                </a:solidFill>
                <a:hlinkClick r:id="rId2" action="ppaction://hlinkfile"/>
              </a:rPr>
              <a:t>(ALLEGATO 5)         </a:t>
            </a:r>
            <a:endParaRPr lang="it-IT" sz="1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it-IT" dirty="0" smtClean="0"/>
              <a:t>- Preghiera di don Tonino Bello </a:t>
            </a:r>
            <a:r>
              <a:rPr lang="it-IT" sz="1600" b="1" dirty="0">
                <a:solidFill>
                  <a:srgbClr val="FF0000"/>
                </a:solidFill>
                <a:hlinkClick r:id="rId3" action="ppaction://hlinkfile"/>
              </a:rPr>
              <a:t>(ALLEGATO </a:t>
            </a:r>
            <a:r>
              <a:rPr lang="it-IT" sz="1600" b="1" dirty="0" smtClean="0">
                <a:solidFill>
                  <a:srgbClr val="FF0000"/>
                </a:solidFill>
                <a:hlinkClick r:id="rId3" action="ppaction://hlinkfile"/>
              </a:rPr>
              <a:t>6) </a:t>
            </a:r>
            <a:endParaRPr lang="it-IT" sz="2400" i="1" dirty="0" smtClean="0"/>
          </a:p>
          <a:p>
            <a:pPr>
              <a:buNone/>
            </a:pPr>
            <a:r>
              <a:rPr lang="it-IT" sz="2400" i="1" dirty="0" smtClean="0"/>
              <a:t>                                            </a:t>
            </a:r>
            <a:endParaRPr lang="it-IT" sz="1400" i="1" dirty="0" smtClean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843808" y="4941168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/>
              <a:t>Il Magnificat in musica </a:t>
            </a:r>
            <a:r>
              <a:rPr lang="it-IT" sz="2000" i="1" dirty="0" smtClean="0">
                <a:hlinkClick r:id="rId4"/>
              </a:rPr>
              <a:t>(</a:t>
            </a:r>
            <a:r>
              <a:rPr lang="it-IT" sz="2000" i="1" dirty="0" smtClean="0">
                <a:hlinkClick r:id="rId4"/>
              </a:rPr>
              <a:t>Bach)</a:t>
            </a:r>
            <a:endParaRPr lang="it-IT" sz="2000" dirty="0"/>
          </a:p>
        </p:txBody>
      </p:sp>
      <p:sp>
        <p:nvSpPr>
          <p:cNvPr id="9" name="CasellaDiTesto 8">
            <a:hlinkClick r:id="rId5" action="ppaction://hlinkfile" tooltip="annunciazione e Visitazione"/>
          </p:cNvPr>
          <p:cNvSpPr txBox="1"/>
          <p:nvPr/>
        </p:nvSpPr>
        <p:spPr>
          <a:xfrm>
            <a:off x="2123728" y="5661248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Annunciazione e Visitazione </a:t>
            </a:r>
            <a:r>
              <a:rPr lang="it-IT" sz="2000" b="1" dirty="0">
                <a:solidFill>
                  <a:srgbClr val="FF0000"/>
                </a:solidFill>
                <a:hlinkClick r:id="rId5" action="ppaction://hlinkfile"/>
              </a:rPr>
              <a:t>(ALLEGATO </a:t>
            </a:r>
            <a:r>
              <a:rPr lang="it-IT" sz="2000" b="1" dirty="0" smtClean="0">
                <a:solidFill>
                  <a:srgbClr val="FF0000"/>
                </a:solidFill>
                <a:hlinkClick r:id="rId5" action="ppaction://hlinkfile"/>
              </a:rPr>
              <a:t>8) </a:t>
            </a:r>
            <a:endParaRPr lang="it-IT" sz="2000" dirty="0"/>
          </a:p>
        </p:txBody>
      </p:sp>
      <p:sp>
        <p:nvSpPr>
          <p:cNvPr id="4" name="Rettangolo 3"/>
          <p:cNvSpPr/>
          <p:nvPr/>
        </p:nvSpPr>
        <p:spPr>
          <a:xfrm>
            <a:off x="1763688" y="4221088"/>
            <a:ext cx="597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2000" i="1" dirty="0" smtClean="0"/>
              <a:t>Lectio </a:t>
            </a:r>
            <a:r>
              <a:rPr lang="it-IT" sz="2000" i="1" dirty="0"/>
              <a:t>divina di </a:t>
            </a:r>
            <a:r>
              <a:rPr lang="it-IT" sz="2000" i="1" dirty="0" err="1"/>
              <a:t>Sr</a:t>
            </a:r>
            <a:r>
              <a:rPr lang="it-IT" sz="2000" i="1" dirty="0"/>
              <a:t>. Elena Bosetti </a:t>
            </a:r>
            <a:r>
              <a:rPr lang="it-IT" sz="2000" b="1" dirty="0">
                <a:solidFill>
                  <a:srgbClr val="FF0000"/>
                </a:solidFill>
                <a:hlinkClick r:id="rId6" action="ppaction://hlinkfile"/>
              </a:rPr>
              <a:t>(ALLEGATO 7) </a:t>
            </a:r>
            <a:endParaRPr lang="it-IT" sz="2000" i="1" dirty="0"/>
          </a:p>
        </p:txBody>
      </p:sp>
      <p:sp>
        <p:nvSpPr>
          <p:cNvPr id="5" name="Rettangolo 4"/>
          <p:cNvSpPr/>
          <p:nvPr/>
        </p:nvSpPr>
        <p:spPr>
          <a:xfrm>
            <a:off x="1115616" y="3140968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4000" b="1" dirty="0" smtClean="0">
                <a:solidFill>
                  <a:schemeClr val="accent1">
                    <a:lumMod val="75000"/>
                  </a:schemeClr>
                </a:solidFill>
              </a:rPr>
              <a:t>RIFLESSI  DELLA CULTURA</a:t>
            </a:r>
            <a:endParaRPr lang="it-IT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151</TotalTime>
  <Words>653</Words>
  <Application>Microsoft Office PowerPoint</Application>
  <PresentationFormat>Presentazione su schermo (4:3)</PresentationFormat>
  <Paragraphs>68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Calibri</vt:lpstr>
      <vt:lpstr>Constantia</vt:lpstr>
      <vt:lpstr>Wingdings 2</vt:lpstr>
      <vt:lpstr>Equinozio</vt:lpstr>
      <vt:lpstr>   PRIMA TAPPA   Elisabetta:  l’incontro che stupisce</vt:lpstr>
      <vt:lpstr>LA VITA SI RACCONTA</vt:lpstr>
      <vt:lpstr>    LA PAROLA ILLUMINA</vt:lpstr>
      <vt:lpstr>Presentazione standard di PowerPoint</vt:lpstr>
      <vt:lpstr>LA VITA CAMBIA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PRIMA TAPPA   Elisabetta: l’incontro che stupisce  </dc:title>
  <dc:creator>Bertocchi</dc:creator>
  <cp:lastModifiedBy>Andrea Cavazzoni</cp:lastModifiedBy>
  <cp:revision>28</cp:revision>
  <dcterms:created xsi:type="dcterms:W3CDTF">2015-10-02T12:50:53Z</dcterms:created>
  <dcterms:modified xsi:type="dcterms:W3CDTF">2015-10-28T09:46:19Z</dcterms:modified>
</cp:coreProperties>
</file>