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62" r:id="rId2"/>
    <p:sldId id="257" r:id="rId3"/>
    <p:sldId id="258" r:id="rId4"/>
    <p:sldId id="261" r:id="rId5"/>
    <p:sldId id="268" r:id="rId6"/>
    <p:sldId id="269" r:id="rId7"/>
    <p:sldId id="260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6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63D31-C46D-5645-9BB2-9A7566C39B6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498E-B142-2C42-AE75-C022CE59D80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758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B498E-B142-2C42-AE75-C022CE59D808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1275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30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taglia e arrotonda singolo angolo rettangolo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olo rettangolo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10" name="Figura a mano libera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igura a mano libera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igura a mano libera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igura a mano libera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0" name="Segnaposto testo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B9F0CD-860D-4608-9AC5-9709928EE31C}" type="datetimeFigureOut">
              <a:rPr lang="it-IT" smtClean="0"/>
              <a:t>28/10/2015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B96BED-128E-43BB-A771-1ED1DF5B9ED2}" type="slidenum">
              <a:rPr lang="it-IT" smtClean="0"/>
              <a:t>‹N›</a:t>
            </a:fld>
            <a:endParaRPr lang="it-IT"/>
          </a:p>
        </p:txBody>
      </p:sp>
      <p:grpSp>
        <p:nvGrpSpPr>
          <p:cNvPr id="2" name="Gruppo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igura a mano libera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igura a mano libera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ALLEGATO%20B%20-%20Il%20cammino%20di%20Santiago.pdf" TargetMode="External"/><Relationship Id="rId7" Type="http://schemas.openxmlformats.org/officeDocument/2006/relationships/hyperlink" Target="http://www.youtube.com/watch?v=Pu4eevFTluo" TargetMode="External"/><Relationship Id="rId2" Type="http://schemas.openxmlformats.org/officeDocument/2006/relationships/hyperlink" Target="ALLEGATO%20A%20-%20Gibran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%20D%20-%20Nonluoghi%20di%20Marc%20Aug&#232;.pdf" TargetMode="External"/><Relationship Id="rId5" Type="http://schemas.openxmlformats.org/officeDocument/2006/relationships/hyperlink" Target="http://www.youtube.com/watch?v=uNT5QDobVME" TargetMode="External"/><Relationship Id="rId4" Type="http://schemas.openxmlformats.org/officeDocument/2006/relationships/hyperlink" Target="ALLEGATO%20C%20-%20Angelus%20del%206%20settembre%20PAPA%20FRANCESCO.pd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LLEGATO%20E%20-%20Parola%20di%20Dio%20e%20commento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APPROFONDIMENTO%20-%20SEGUENDO%20MARIA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Presentazione.%20Progetto%20Nazareth.pdf" TargetMode="External"/><Relationship Id="rId2" Type="http://schemas.openxmlformats.org/officeDocument/2006/relationships/hyperlink" Target="ALLEGATO%20F%20-%20L&#8217;autonomia%20dei%20figli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ALLEGATO%20G%20-%20Madeleine%20Debrel.pdf" TargetMode="External"/><Relationship Id="rId4" Type="http://schemas.openxmlformats.org/officeDocument/2006/relationships/hyperlink" Target="Progetto%20-%20Un%20migrante%20in%20ogni%20parrocchia.pdf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LE%20NOZZE%20DI%20CANA.pdf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s://youtu.be/zrfVFEfTAFI" TargetMode="External"/><Relationship Id="rId7" Type="http://schemas.openxmlformats.org/officeDocument/2006/relationships/hyperlink" Target="Le%20ali%20che%20non%20ho.pdf" TargetMode="External"/><Relationship Id="rId12" Type="http://schemas.openxmlformats.org/officeDocument/2006/relationships/hyperlink" Target="ALLEGATO%20H%20-%20Parole%20con%20pensieri.pdf" TargetMode="External"/><Relationship Id="rId2" Type="http://schemas.openxmlformats.org/officeDocument/2006/relationships/hyperlink" Target="file:///\\localhost\Volumes\sara\#VIAGGIANDO\tappa 4 - Viaggiando AC\Fiorella Mannoia - In viaggio.mp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REDERE%20ALL'AMORE.pdf" TargetMode="External"/><Relationship Id="rId11" Type="http://schemas.openxmlformats.org/officeDocument/2006/relationships/hyperlink" Target="https://www.youtube.com/watch?v=fsJn5JSnh0k" TargetMode="External"/><Relationship Id="rId5" Type="http://schemas.openxmlformats.org/officeDocument/2006/relationships/hyperlink" Target="file:///\\localhost\Volumes\sara\#VIAGGIANDO\tappa 4 - Viaggiando AC\In viaggio Fiorella Mannoia.pdf" TargetMode="External"/><Relationship Id="rId10" Type="http://schemas.openxmlformats.org/officeDocument/2006/relationships/hyperlink" Target="Chef.%20La%20ricetta%20perfetta.pdf" TargetMode="External"/><Relationship Id="rId4" Type="http://schemas.openxmlformats.org/officeDocument/2006/relationships/hyperlink" Target="In%20viaggio%20Fiorella%20Mannoia.pdf" TargetMode="External"/><Relationship Id="rId9" Type="http://schemas.openxmlformats.org/officeDocument/2006/relationships/hyperlink" Target="GESU'%20FRA%20I%20DOTTORI.pdf" TargetMode="External"/><Relationship Id="rId1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3456384" cy="1944216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400" smtClean="0">
                <a:solidFill>
                  <a:schemeClr val="tx1"/>
                </a:solidFill>
              </a:rPr>
              <a:t>QUARTA </a:t>
            </a:r>
            <a:r>
              <a:rPr lang="it-IT" sz="4400" dirty="0" smtClean="0">
                <a:solidFill>
                  <a:schemeClr val="tx1"/>
                </a:solidFill>
              </a:rPr>
              <a:t>TAPPA  </a:t>
            </a:r>
            <a:r>
              <a:rPr lang="it-IT" sz="4400" dirty="0" smtClean="0"/>
              <a:t/>
            </a:r>
            <a:br>
              <a:rPr lang="it-IT" sz="4400" dirty="0" smtClean="0"/>
            </a:br>
            <a:r>
              <a:rPr lang="it-IT" sz="4400" dirty="0" smtClean="0"/>
              <a:t>Gesù: l</a:t>
            </a:r>
            <a:r>
              <a:rPr lang="it-IT" altLang="it-IT" sz="4400" dirty="0" smtClean="0"/>
              <a:t>’</a:t>
            </a:r>
            <a:r>
              <a:rPr lang="it-IT" sz="4400" dirty="0" smtClean="0"/>
              <a:t>incontro </a:t>
            </a:r>
            <a:br>
              <a:rPr lang="it-IT" sz="4400" dirty="0" smtClean="0"/>
            </a:br>
            <a:r>
              <a:rPr lang="it-IT" sz="4400" dirty="0" smtClean="0"/>
              <a:t>che sconvolge</a:t>
            </a:r>
            <a:endParaRPr lang="it-IT" sz="4400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851920" y="1340768"/>
            <a:ext cx="5040560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it-IT" i="1" dirty="0">
                <a:cs typeface="Constantia"/>
              </a:rPr>
              <a:t>L'incontro di Maria con Gesù ormai </a:t>
            </a:r>
            <a:r>
              <a:rPr lang="it-IT" i="1" dirty="0" smtClean="0">
                <a:cs typeface="Constantia"/>
              </a:rPr>
              <a:t>adulto, in Galilea, è spiazzante: la Sua risposta all’invito della madre di poterlo vedere: </a:t>
            </a:r>
            <a:r>
              <a:rPr lang="it-IT" i="1" dirty="0"/>
              <a:t>"Mia madre e i miei fratelli sono questi: coloro che ascoltano la </a:t>
            </a:r>
            <a:r>
              <a:rPr lang="it-IT" i="1" dirty="0" smtClean="0"/>
              <a:t>Parola </a:t>
            </a:r>
            <a:r>
              <a:rPr lang="it-IT" i="1" dirty="0"/>
              <a:t>di Dio e la mettono in </a:t>
            </a:r>
            <a:r>
              <a:rPr lang="it-IT" i="1" dirty="0" smtClean="0"/>
              <a:t>pratica”, </a:t>
            </a:r>
            <a:r>
              <a:rPr lang="it-IT" i="1" dirty="0" smtClean="0">
                <a:solidFill>
                  <a:srgbClr val="000000"/>
                </a:solidFill>
                <a:cs typeface="Constantia"/>
              </a:rPr>
              <a:t>la </a:t>
            </a:r>
            <a:r>
              <a:rPr lang="it-IT" i="1" dirty="0">
                <a:solidFill>
                  <a:srgbClr val="000000"/>
                </a:solidFill>
                <a:cs typeface="Constantia"/>
              </a:rPr>
              <a:t>costringe </a:t>
            </a:r>
            <a:r>
              <a:rPr lang="it-IT" i="1" dirty="0">
                <a:cs typeface="Constantia"/>
              </a:rPr>
              <a:t>a </a:t>
            </a:r>
            <a:r>
              <a:rPr lang="it-IT" i="1" dirty="0">
                <a:solidFill>
                  <a:srgbClr val="000000"/>
                </a:solidFill>
                <a:cs typeface="Constantia"/>
              </a:rPr>
              <a:t>ripensare la propria identità</a:t>
            </a:r>
            <a:r>
              <a:rPr lang="it-IT" i="1" dirty="0">
                <a:cs typeface="Constantia"/>
              </a:rPr>
              <a:t>, a uscire dal ruolo di </a:t>
            </a:r>
            <a:r>
              <a:rPr lang="it-IT" i="1" dirty="0" smtClean="0">
                <a:cs typeface="Constantia"/>
              </a:rPr>
              <a:t>madre di Gesù, </a:t>
            </a:r>
            <a:r>
              <a:rPr lang="it-IT" i="1" dirty="0">
                <a:cs typeface="Constantia"/>
              </a:rPr>
              <a:t>a ricomprendersi in una dimensione </a:t>
            </a:r>
            <a:r>
              <a:rPr lang="it-IT" i="1" dirty="0" smtClean="0">
                <a:cs typeface="Constantia"/>
              </a:rPr>
              <a:t>nuova. Ancora una volta Maria deve cercare nell’ascolto della Parola (del Figlio) il senso profondo della sua storia, prima di ogni ruolo. Anche </a:t>
            </a:r>
            <a:r>
              <a:rPr lang="it-IT" i="1" dirty="0">
                <a:cs typeface="Constantia"/>
              </a:rPr>
              <a:t>per noi c'è </a:t>
            </a:r>
            <a:r>
              <a:rPr lang="it-IT" i="1" dirty="0" smtClean="0">
                <a:cs typeface="Constantia"/>
              </a:rPr>
              <a:t>‘un </a:t>
            </a:r>
            <a:r>
              <a:rPr lang="it-IT" i="1" dirty="0">
                <a:cs typeface="Constantia"/>
              </a:rPr>
              <a:t>incontro che </a:t>
            </a:r>
            <a:r>
              <a:rPr lang="it-IT" i="1" dirty="0" smtClean="0">
                <a:cs typeface="Constantia"/>
              </a:rPr>
              <a:t>sconvolge’ ogni volta che perdiamo </a:t>
            </a:r>
            <a:r>
              <a:rPr lang="it-IT" i="1" dirty="0">
                <a:cs typeface="Constantia"/>
              </a:rPr>
              <a:t>qualcosa, </a:t>
            </a:r>
            <a:r>
              <a:rPr lang="it-IT" i="1" dirty="0" smtClean="0">
                <a:cs typeface="Constantia"/>
              </a:rPr>
              <a:t>che le </a:t>
            </a:r>
            <a:r>
              <a:rPr lang="it-IT" i="1" dirty="0">
                <a:cs typeface="Constantia"/>
              </a:rPr>
              <a:t>relazioni mutano e ci chiedono di ristrutturare la nostra identità. </a:t>
            </a:r>
            <a:r>
              <a:rPr lang="it-IT" i="1" dirty="0"/>
              <a:t>C</a:t>
            </a:r>
            <a:r>
              <a:rPr lang="it-IT" i="1" dirty="0" smtClean="0"/>
              <a:t>ome </a:t>
            </a:r>
            <a:r>
              <a:rPr lang="it-IT" i="1" dirty="0"/>
              <a:t>per Maria, il salto </a:t>
            </a:r>
            <a:r>
              <a:rPr lang="it-IT" i="1" dirty="0" smtClean="0"/>
              <a:t>di </a:t>
            </a:r>
            <a:r>
              <a:rPr lang="it-IT" i="1" dirty="0"/>
              <a:t>qualità sta nel non </a:t>
            </a:r>
            <a:r>
              <a:rPr lang="it-IT" i="1" dirty="0" smtClean="0"/>
              <a:t>rimanere ancorati al passato, alle proprie sicurezze, a ciò che era, ma nell’entrare in ascolto della Parola.</a:t>
            </a:r>
          </a:p>
          <a:p>
            <a:pPr algn="just">
              <a:spcBef>
                <a:spcPct val="0"/>
              </a:spcBef>
            </a:pPr>
            <a:endParaRPr lang="it-IT" i="1" dirty="0"/>
          </a:p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it-IT" i="1" dirty="0" smtClean="0"/>
              <a:t> </a:t>
            </a:r>
            <a:r>
              <a:rPr lang="it-IT" dirty="0" smtClean="0">
                <a:solidFill>
                  <a:srgbClr val="FF0000"/>
                </a:solidFill>
              </a:rPr>
              <a:t>Siamo disposti a lasciarci interrogare dagli incontri che viviamo? </a:t>
            </a:r>
          </a:p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it-IT" dirty="0" smtClean="0">
                <a:solidFill>
                  <a:srgbClr val="FF0000"/>
                </a:solidFill>
              </a:rPr>
              <a:t>Sappiamo </a:t>
            </a:r>
            <a:r>
              <a:rPr lang="it-IT" dirty="0" err="1" smtClean="0">
                <a:solidFill>
                  <a:srgbClr val="FF0000"/>
                </a:solidFill>
              </a:rPr>
              <a:t>ri</a:t>
            </a:r>
            <a:r>
              <a:rPr lang="it-IT" dirty="0" smtClean="0">
                <a:solidFill>
                  <a:srgbClr val="FF0000"/>
                </a:solidFill>
              </a:rPr>
              <a:t>-progettare le nostre vite quando qualcosa le ‘sconvolge’?</a:t>
            </a:r>
            <a:endParaRPr lang="it-IT" dirty="0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924944"/>
            <a:ext cx="3240360" cy="275430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021288"/>
            <a:ext cx="59848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gnaposto contenuto 3"/>
          <p:cNvSpPr txBox="1">
            <a:spLocks/>
          </p:cNvSpPr>
          <p:nvPr/>
        </p:nvSpPr>
        <p:spPr bwMode="auto">
          <a:xfrm>
            <a:off x="539552" y="6381328"/>
            <a:ext cx="2448272" cy="32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9pPr>
          </a:lstStyle>
          <a:p>
            <a:pPr algn="r">
              <a:lnSpc>
                <a:spcPct val="50000"/>
              </a:lnSpc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</a:rPr>
              <a:t>Azione Cattolica Italiana</a:t>
            </a:r>
          </a:p>
          <a:p>
            <a:pPr algn="r">
              <a:lnSpc>
                <a:spcPct val="50000"/>
              </a:lnSpc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</a:rPr>
              <a:t>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5904656" cy="926976"/>
          </a:xfrm>
        </p:spPr>
        <p:txBody>
          <a:bodyPr>
            <a:normAutofit/>
          </a:bodyPr>
          <a:lstStyle/>
          <a:p>
            <a:pPr algn="ctr"/>
            <a:r>
              <a:rPr lang="it-IT" sz="4000" dirty="0" smtClean="0">
                <a:latin typeface="+mn-lt"/>
              </a:rPr>
              <a:t>LA VITA SI RACCONTA</a:t>
            </a:r>
            <a:endParaRPr lang="it-IT" sz="4000" dirty="0"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3568" y="1124744"/>
            <a:ext cx="7776864" cy="28803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dirty="0" smtClean="0"/>
              <a:t>    </a:t>
            </a:r>
            <a:r>
              <a:rPr lang="it-IT" sz="1600" b="1" dirty="0" smtClean="0"/>
              <a:t>Alcuni spunti da cui far partire la riflessione:</a:t>
            </a:r>
          </a:p>
          <a:p>
            <a:pPr algn="ctr">
              <a:buNone/>
            </a:pPr>
            <a:endParaRPr lang="it-IT" sz="600" dirty="0" smtClean="0"/>
          </a:p>
          <a:p>
            <a:pPr>
              <a:lnSpc>
                <a:spcPct val="80000"/>
              </a:lnSpc>
              <a:buFont typeface="Wingdings" charset="2"/>
              <a:buChar char="u"/>
            </a:pPr>
            <a:r>
              <a:rPr lang="it-IT" sz="1600" dirty="0" smtClean="0"/>
              <a:t>Lettura del testo di </a:t>
            </a:r>
            <a:r>
              <a:rPr lang="it-IT" sz="1600" dirty="0" err="1" smtClean="0"/>
              <a:t>Gibran</a:t>
            </a:r>
            <a:r>
              <a:rPr lang="it-IT" sz="1600" dirty="0" smtClean="0"/>
              <a:t> e lavoro individuale &amp; di gruppo </a:t>
            </a:r>
            <a:r>
              <a:rPr lang="it-IT" sz="1600" dirty="0" smtClean="0">
                <a:hlinkClick r:id="rId2" action="ppaction://hlinkfile"/>
              </a:rPr>
              <a:t>(ALLEGATO A)</a:t>
            </a:r>
            <a:endParaRPr lang="it-IT" sz="1600" dirty="0" smtClean="0"/>
          </a:p>
          <a:p>
            <a:pPr marL="0" indent="0">
              <a:lnSpc>
                <a:spcPct val="80000"/>
              </a:lnSpc>
              <a:buNone/>
            </a:pPr>
            <a:endParaRPr lang="it-IT" sz="1200" dirty="0"/>
          </a:p>
          <a:p>
            <a:pPr>
              <a:lnSpc>
                <a:spcPct val="80000"/>
              </a:lnSpc>
              <a:buFont typeface="Wingdings" charset="2"/>
              <a:buChar char="u"/>
            </a:pPr>
            <a:r>
              <a:rPr lang="it-IT" sz="1600" dirty="0" smtClean="0"/>
              <a:t>Visione del film “</a:t>
            </a:r>
            <a:r>
              <a:rPr lang="it-IT" sz="1600" i="1" dirty="0" smtClean="0"/>
              <a:t>Il cammino di Santiago</a:t>
            </a:r>
            <a:r>
              <a:rPr lang="it-IT" sz="1600" dirty="0" smtClean="0"/>
              <a:t>” &amp; momento di riflessione </a:t>
            </a:r>
            <a:r>
              <a:rPr lang="it-IT" sz="1600" dirty="0" smtClean="0">
                <a:hlinkClick r:id="rId3" action="ppaction://hlinkfile"/>
              </a:rPr>
              <a:t>(ALLEGATO B)  </a:t>
            </a:r>
            <a:endParaRPr lang="it-IT" sz="1600" dirty="0" smtClean="0"/>
          </a:p>
          <a:p>
            <a:pPr marL="0" indent="0">
              <a:lnSpc>
                <a:spcPct val="80000"/>
              </a:lnSpc>
              <a:buNone/>
            </a:pPr>
            <a:endParaRPr lang="it-IT" sz="1200" dirty="0" smtClean="0"/>
          </a:p>
          <a:p>
            <a:pPr>
              <a:lnSpc>
                <a:spcPct val="80000"/>
              </a:lnSpc>
              <a:buFont typeface="Wingdings" charset="2"/>
              <a:buChar char="u"/>
            </a:pPr>
            <a:r>
              <a:rPr lang="it-IT" sz="1600" dirty="0" smtClean="0"/>
              <a:t>Ascolto video o lettura dell’invito di Papa Francesco “</a:t>
            </a:r>
            <a:r>
              <a:rPr lang="it-IT" sz="1600" dirty="0"/>
              <a:t>Ogni parrocchia ospiti </a:t>
            </a:r>
            <a:r>
              <a:rPr lang="it-IT" sz="1600" dirty="0" smtClean="0"/>
              <a:t>una famiglia di migranti” - Angelus del 6 Settembre</a:t>
            </a:r>
            <a:r>
              <a:rPr lang="it-IT" sz="1600" dirty="0" smtClean="0">
                <a:hlinkClick r:id="rId4" action="ppaction://hlinkfile"/>
              </a:rPr>
              <a:t>. (ALLEGATO C) </a:t>
            </a:r>
            <a:r>
              <a:rPr lang="it-IT" sz="1600" dirty="0" smtClean="0"/>
              <a:t>o </a:t>
            </a:r>
            <a:r>
              <a:rPr lang="it-IT" sz="1600" i="1" dirty="0" smtClean="0">
                <a:hlinkClick r:id="rId5"/>
              </a:rPr>
              <a:t>www.youtube.com</a:t>
            </a:r>
            <a:r>
              <a:rPr lang="it-IT" sz="1600" i="1" dirty="0">
                <a:hlinkClick r:id="rId5"/>
              </a:rPr>
              <a:t>/watch?v=</a:t>
            </a:r>
            <a:r>
              <a:rPr lang="it-IT" sz="1600" i="1" dirty="0" smtClean="0">
                <a:hlinkClick r:id="rId5"/>
              </a:rPr>
              <a:t>uNT5QDobVME</a:t>
            </a:r>
            <a:endParaRPr lang="it-IT" sz="1600" dirty="0"/>
          </a:p>
          <a:p>
            <a:pPr marL="0" indent="0">
              <a:lnSpc>
                <a:spcPct val="80000"/>
              </a:lnSpc>
              <a:buNone/>
            </a:pPr>
            <a:endParaRPr lang="it-IT" sz="1200" dirty="0" smtClean="0"/>
          </a:p>
          <a:p>
            <a:pPr>
              <a:lnSpc>
                <a:spcPct val="80000"/>
              </a:lnSpc>
              <a:buFont typeface="Wingdings" charset="2"/>
              <a:buChar char="u"/>
            </a:pPr>
            <a:r>
              <a:rPr lang="it-IT" sz="1600" dirty="0" smtClean="0"/>
              <a:t>Analisi del </a:t>
            </a:r>
            <a:r>
              <a:rPr lang="it-IT" sz="1600" dirty="0"/>
              <a:t>testo di Marc </a:t>
            </a:r>
            <a:r>
              <a:rPr lang="it-IT" sz="1600" dirty="0" err="1"/>
              <a:t>Augè</a:t>
            </a:r>
            <a:r>
              <a:rPr lang="it-IT" sz="1600" dirty="0"/>
              <a:t> sui </a:t>
            </a:r>
            <a:r>
              <a:rPr lang="it-IT" sz="1600" i="1" dirty="0" err="1"/>
              <a:t>Nonluoghi</a:t>
            </a:r>
            <a:r>
              <a:rPr lang="it-IT" sz="1600" dirty="0"/>
              <a:t>  </a:t>
            </a:r>
            <a:r>
              <a:rPr lang="it-IT" sz="1600" dirty="0" smtClean="0">
                <a:hlinkClick r:id="rId6" action="ppaction://hlinkfile"/>
              </a:rPr>
              <a:t>(ALLEGATO D) </a:t>
            </a:r>
            <a:r>
              <a:rPr lang="it-IT" sz="1600" dirty="0" smtClean="0"/>
              <a:t>con </a:t>
            </a:r>
            <a:r>
              <a:rPr lang="it-IT" sz="1600" dirty="0"/>
              <a:t>la visione del film </a:t>
            </a:r>
            <a:r>
              <a:rPr lang="it-IT" sz="1600" i="1" dirty="0"/>
              <a:t>The Terminal </a:t>
            </a:r>
            <a:r>
              <a:rPr lang="it-IT" sz="1600" dirty="0"/>
              <a:t>di Steven Spielberg</a:t>
            </a:r>
            <a:r>
              <a:rPr lang="it-IT" sz="1600" i="1" dirty="0"/>
              <a:t> </a:t>
            </a:r>
            <a:r>
              <a:rPr lang="it-IT" sz="1600" dirty="0"/>
              <a:t>(</a:t>
            </a:r>
            <a:r>
              <a:rPr lang="pl-PL" sz="1600" i="1" dirty="0">
                <a:hlinkClick r:id="rId7"/>
              </a:rPr>
              <a:t>www.youtube.com/watch?v=Pu4eevFTluo</a:t>
            </a:r>
            <a:r>
              <a:rPr lang="pl-PL" sz="1600" dirty="0"/>
              <a:t>)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619672" y="5085184"/>
            <a:ext cx="525658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dirty="0" smtClean="0"/>
              <a:t>Ci </a:t>
            </a:r>
            <a:r>
              <a:rPr lang="it-IT" sz="1400" dirty="0"/>
              <a:t>sono </a:t>
            </a:r>
            <a:r>
              <a:rPr lang="it-IT" sz="1400" dirty="0" smtClean="0"/>
              <a:t>incontri e snodi fondamentali nella nostra vita che segnano più di altri il nostro cammino. Il crederci arrivati in quel punto, il fermarci e il sederci troppo a lungo, rischiano di non farci percorrere nuovi sentieri, anche impensati, e di farci perdere orizzonti inimmaginabili. </a:t>
            </a:r>
          </a:p>
          <a:p>
            <a:pPr algn="ctr"/>
            <a:r>
              <a:rPr lang="it-IT" sz="1400" dirty="0" smtClean="0">
                <a:solidFill>
                  <a:srgbClr val="FF0000"/>
                </a:solidFill>
              </a:rPr>
              <a:t>Siamo capaci di riprendere il passo e di lasciarci stupire dagli incontri che facciamo e dagli eventi che viviamo?</a:t>
            </a:r>
          </a:p>
        </p:txBody>
      </p:sp>
      <p:sp>
        <p:nvSpPr>
          <p:cNvPr id="5" name="Rettangolo 4"/>
          <p:cNvSpPr/>
          <p:nvPr/>
        </p:nvSpPr>
        <p:spPr>
          <a:xfrm rot="21119148">
            <a:off x="502400" y="4166943"/>
            <a:ext cx="34069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/>
              <a:t>“L’uomo non potrà scoprire nuovi oceani a meno che non abbia il coraggio di perdere di vista la spiaggia”. (André Gide)</a:t>
            </a:r>
          </a:p>
        </p:txBody>
      </p:sp>
      <p:sp>
        <p:nvSpPr>
          <p:cNvPr id="6" name="CasellaDiTesto 5"/>
          <p:cNvSpPr txBox="1"/>
          <p:nvPr/>
        </p:nvSpPr>
        <p:spPr>
          <a:xfrm rot="550197">
            <a:off x="4983983" y="4155233"/>
            <a:ext cx="3768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dirty="0"/>
              <a:t>Non si arriva ad una meta se non per ripartire e là dove siamo ora non è che una tappa del nostro cammino con la certezza che ogni sera è la promessa di un'aurora” (Anonimo). </a:t>
            </a:r>
          </a:p>
        </p:txBody>
      </p:sp>
      <p:pic>
        <p:nvPicPr>
          <p:cNvPr id="9" name="Immagin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21288"/>
            <a:ext cx="59848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5904656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i="1" dirty="0" smtClean="0"/>
              <a:t> 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sz="4400" dirty="0" smtClean="0">
                <a:latin typeface="+mn-lt"/>
              </a:rPr>
              <a:t>LA PAROLA ILLUMINA</a:t>
            </a:r>
            <a:endParaRPr lang="it-IT" sz="4400" dirty="0">
              <a:latin typeface="+mn-lt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980728"/>
            <a:ext cx="8208912" cy="1008112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it-IT" sz="1800" dirty="0" smtClean="0"/>
              <a:t>Lettura dal Vangelo di Luca 8,1-5.19-21</a:t>
            </a:r>
          </a:p>
          <a:p>
            <a:pPr algn="just">
              <a:lnSpc>
                <a:spcPct val="110000"/>
              </a:lnSpc>
              <a:buNone/>
            </a:pPr>
            <a:endParaRPr lang="it-IT" sz="400" i="1" dirty="0" smtClean="0"/>
          </a:p>
          <a:p>
            <a:pPr marL="0" indent="0" algn="just">
              <a:lnSpc>
                <a:spcPct val="110000"/>
              </a:lnSpc>
              <a:buNone/>
            </a:pPr>
            <a:r>
              <a:rPr lang="it-IT" sz="1800" b="1" i="1" dirty="0" smtClean="0"/>
              <a:t>1) Cosa dice la Parola alla mia vita </a:t>
            </a:r>
            <a:r>
              <a:rPr lang="it-IT" sz="1800" dirty="0" smtClean="0">
                <a:hlinkClick r:id="rId3" action="ppaction://hlinkfile"/>
              </a:rPr>
              <a:t>(ALLEGATO E – Parola e breve commento)</a:t>
            </a:r>
            <a:endParaRPr lang="it-IT" sz="900" i="1" dirty="0" smtClean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900" i="1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it-IT" sz="900" i="1" dirty="0" smtClean="0"/>
          </a:p>
        </p:txBody>
      </p:sp>
      <p:sp>
        <p:nvSpPr>
          <p:cNvPr id="4" name="CasellaDiTesto 3"/>
          <p:cNvSpPr txBox="1"/>
          <p:nvPr/>
        </p:nvSpPr>
        <p:spPr>
          <a:xfrm>
            <a:off x="323528" y="1844824"/>
            <a:ext cx="8496944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/>
              <a:t>2) Cosa dice la Parola della mia vita</a:t>
            </a:r>
            <a:r>
              <a:rPr lang="it-IT" b="1" dirty="0"/>
              <a:t> </a:t>
            </a:r>
            <a:endParaRPr lang="it-IT" b="1" dirty="0" smtClean="0"/>
          </a:p>
          <a:p>
            <a:endParaRPr lang="it-IT" sz="800" b="1" dirty="0" smtClean="0"/>
          </a:p>
          <a:p>
            <a:pPr algn="just"/>
            <a:r>
              <a:rPr lang="it-IT" sz="1600" dirty="0" smtClean="0"/>
              <a:t>Questo brano ci parla innanzitutto della bellezza della Parola di Gesù. Noi la percepiamo. Nel nostro cuore abita il desiderio di vivere in familiarità con il Signore. Proprio con </a:t>
            </a:r>
            <a:r>
              <a:rPr lang="it-IT" sz="1600" dirty="0"/>
              <a:t>la Parola, Gesù si fa conoscere e ci svela qualcosa di noi </a:t>
            </a:r>
            <a:r>
              <a:rPr lang="it-IT" sz="1600" dirty="0" smtClean="0"/>
              <a:t>stessi, </a:t>
            </a:r>
            <a:r>
              <a:rPr lang="it-IT" sz="1600" dirty="0"/>
              <a:t>spiega e dà significato alla nostra vita</a:t>
            </a:r>
            <a:r>
              <a:rPr lang="it-IT" sz="1600" dirty="0" smtClean="0"/>
              <a:t>. </a:t>
            </a:r>
            <a:r>
              <a:rPr lang="it-IT" sz="1600" dirty="0"/>
              <a:t>Se proviamo a ripercorrere il nostro cammino di fede, certamente riusciamo a focalizzare un brano, una frase del Vangelo che ci ha svelato il volto del Signore o </a:t>
            </a:r>
            <a:r>
              <a:rPr lang="it-IT" sz="1600" dirty="0" smtClean="0"/>
              <a:t>riconosciamo momenti in </a:t>
            </a:r>
            <a:r>
              <a:rPr lang="it-IT" sz="1600" dirty="0"/>
              <a:t>cui abbiamo percepito che quella Parola parlava proprio della nostra </a:t>
            </a:r>
            <a:r>
              <a:rPr lang="it-IT" sz="1600" dirty="0" smtClean="0"/>
              <a:t>vita e voleva </a:t>
            </a:r>
            <a:r>
              <a:rPr lang="it-IT" sz="1600" dirty="0"/>
              <a:t>riempirla della misericordia, del perdono e dell'amore del Padre. È allora che la relazione con </a:t>
            </a:r>
            <a:r>
              <a:rPr lang="it-IT" sz="1600" dirty="0" smtClean="0"/>
              <a:t>Lui </a:t>
            </a:r>
            <a:r>
              <a:rPr lang="it-IT" sz="1600" dirty="0"/>
              <a:t>è </a:t>
            </a:r>
            <a:r>
              <a:rPr lang="it-IT" sz="1600" dirty="0" smtClean="0"/>
              <a:t>cambiata ed </a:t>
            </a:r>
            <a:r>
              <a:rPr lang="it-IT" sz="1600" dirty="0"/>
              <a:t>è maturata la necessità di ascoltare con attenzione e assiduità la sua </a:t>
            </a:r>
            <a:r>
              <a:rPr lang="it-IT" sz="1600" dirty="0" smtClean="0"/>
              <a:t>Parola. Come </a:t>
            </a:r>
            <a:r>
              <a:rPr lang="it-IT" sz="1600" dirty="0"/>
              <a:t>accade nelle relazioni fondamentali della nostra vita, </a:t>
            </a:r>
            <a:r>
              <a:rPr lang="it-IT" sz="1600" dirty="0" smtClean="0"/>
              <a:t>è necessario tenerla sempre viva, investire ogni giorno perché essa possa essere vera e sempre nuova, e dunque occorre liberarsi </a:t>
            </a:r>
            <a:r>
              <a:rPr lang="it-IT" sz="1600" dirty="0"/>
              <a:t>da </a:t>
            </a:r>
            <a:r>
              <a:rPr lang="it-IT" sz="1600" dirty="0" smtClean="0"/>
              <a:t>idee, ruoli </a:t>
            </a:r>
            <a:r>
              <a:rPr lang="it-IT" sz="1600" dirty="0"/>
              <a:t>o</a:t>
            </a:r>
            <a:r>
              <a:rPr lang="it-IT" sz="1600" dirty="0" smtClean="0"/>
              <a:t> </a:t>
            </a:r>
            <a:r>
              <a:rPr lang="it-IT" sz="1600" dirty="0"/>
              <a:t>schemi </a:t>
            </a:r>
            <a:r>
              <a:rPr lang="it-IT" sz="1600" dirty="0" smtClean="0"/>
              <a:t>prefissati; occorre </a:t>
            </a:r>
            <a:r>
              <a:rPr lang="it-IT" sz="1600" dirty="0"/>
              <a:t>fare sempre spazio a un tu che si rivela in maniera nuova</a:t>
            </a:r>
            <a:r>
              <a:rPr lang="it-IT" sz="1600" dirty="0" smtClean="0"/>
              <a:t>, straordinaria </a:t>
            </a:r>
            <a:r>
              <a:rPr lang="it-IT" sz="1600" dirty="0"/>
              <a:t>e personale. </a:t>
            </a:r>
            <a:endParaRPr lang="it-IT" sz="1600" dirty="0" smtClean="0"/>
          </a:p>
          <a:p>
            <a:pPr algn="just"/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Cos'è che mi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frena e appesantisce nel mio cammino di vita e di fede (nel mio incontro con il Signore)? </a:t>
            </a:r>
            <a:r>
              <a:rPr lang="it-IT" sz="1600" dirty="0" smtClean="0"/>
              <a:t>Gesù </a:t>
            </a:r>
            <a:r>
              <a:rPr lang="it-IT" sz="1600" dirty="0"/>
              <a:t>ci dice anche che la sua Parola crea una grande famiglia</a:t>
            </a:r>
            <a:r>
              <a:rPr lang="it-IT" sz="1600" dirty="0" smtClean="0"/>
              <a:t>, addirittura </a:t>
            </a:r>
            <a:r>
              <a:rPr lang="it-IT" sz="1600" dirty="0"/>
              <a:t>più forte </a:t>
            </a:r>
            <a:r>
              <a:rPr lang="it-IT" sz="1600" dirty="0" smtClean="0"/>
              <a:t>della </a:t>
            </a:r>
            <a:r>
              <a:rPr lang="it-IT" sz="1600" dirty="0"/>
              <a:t>famiglia legata dal sangue. È la famiglia </a:t>
            </a:r>
            <a:r>
              <a:rPr lang="it-IT" sz="1600" dirty="0" smtClean="0"/>
              <a:t>dei credenti</a:t>
            </a:r>
            <a:r>
              <a:rPr lang="it-IT" sz="1600" dirty="0"/>
              <a:t>, è la </a:t>
            </a:r>
            <a:r>
              <a:rPr lang="it-IT" sz="1600" dirty="0" smtClean="0"/>
              <a:t>Chiesa</a:t>
            </a:r>
            <a:r>
              <a:rPr lang="it-IT" sz="1600" dirty="0"/>
              <a:t>. </a:t>
            </a:r>
          </a:p>
          <a:p>
            <a:pPr algn="just"/>
            <a:r>
              <a:rPr lang="it-IT" sz="1600" i="1" dirty="0" smtClean="0">
                <a:solidFill>
                  <a:srgbClr val="7F7F7F"/>
                </a:solidFill>
              </a:rPr>
              <a:t>Quali sono stati i momenti che mi hanno motivato a sentirmi parte corresponsabile in essa? </a:t>
            </a:r>
          </a:p>
          <a:p>
            <a:pPr algn="just"/>
            <a:r>
              <a:rPr lang="it-IT" sz="1600" dirty="0" smtClean="0"/>
              <a:t>Anche noi, </a:t>
            </a:r>
            <a:r>
              <a:rPr lang="it-IT" sz="1600" dirty="0"/>
              <a:t>come </a:t>
            </a:r>
            <a:r>
              <a:rPr lang="it-IT" sz="1600" dirty="0" smtClean="0"/>
              <a:t>Maria, siamo chiamati </a:t>
            </a:r>
            <a:r>
              <a:rPr lang="it-IT" sz="1600" dirty="0"/>
              <a:t>a fare altri passi di crescita per fare </a:t>
            </a:r>
            <a:r>
              <a:rPr lang="it-IT" sz="1600" dirty="0" smtClean="0"/>
              <a:t>della </a:t>
            </a:r>
            <a:r>
              <a:rPr lang="it-IT" sz="1600" dirty="0"/>
              <a:t>chiesa la </a:t>
            </a:r>
            <a:r>
              <a:rPr lang="it-IT" sz="1600" dirty="0" smtClean="0"/>
              <a:t>nostra casa</a:t>
            </a:r>
            <a:r>
              <a:rPr lang="it-IT" sz="1600" dirty="0"/>
              <a:t>, la nostra madre e maestra.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1196752"/>
            <a:ext cx="6552728" cy="2880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b="1" dirty="0" smtClean="0"/>
              <a:t>3) Cosa </a:t>
            </a:r>
            <a:r>
              <a:rPr lang="it-IT" sz="1800" b="1" dirty="0"/>
              <a:t>dice la mia vita alla Parola</a:t>
            </a:r>
          </a:p>
          <a:p>
            <a:pPr marL="0" indent="0">
              <a:buNone/>
            </a:pPr>
            <a:r>
              <a:rPr lang="it-IT" sz="1800" dirty="0"/>
              <a:t>In </a:t>
            </a:r>
            <a:r>
              <a:rPr lang="it-IT" sz="1800" dirty="0" smtClean="0"/>
              <a:t>preghiera ci </a:t>
            </a:r>
            <a:r>
              <a:rPr lang="it-IT" sz="1800" dirty="0"/>
              <a:t>rivolgiamo al Signore sulle tracce di Maria; </a:t>
            </a:r>
            <a:endParaRPr lang="it-IT" sz="1800" dirty="0" smtClean="0"/>
          </a:p>
          <a:p>
            <a:pPr marL="0" indent="0">
              <a:buNone/>
            </a:pPr>
            <a:r>
              <a:rPr lang="it-IT" sz="1800" dirty="0" smtClean="0"/>
              <a:t>le preghiere appena </a:t>
            </a:r>
            <a:r>
              <a:rPr lang="it-IT" sz="1800" dirty="0"/>
              <a:t>accennate potranno essere completate </a:t>
            </a:r>
            <a:endParaRPr lang="it-IT" sz="1800" dirty="0" smtClean="0"/>
          </a:p>
          <a:p>
            <a:pPr marL="0" indent="0">
              <a:buNone/>
            </a:pPr>
            <a:r>
              <a:rPr lang="it-IT" sz="1800" dirty="0" smtClean="0"/>
              <a:t>singolarmente e condivise </a:t>
            </a:r>
            <a:r>
              <a:rPr lang="it-IT" sz="1800" dirty="0"/>
              <a:t>in gruppo.</a:t>
            </a:r>
          </a:p>
          <a:p>
            <a:pPr marL="0" indent="0">
              <a:buNone/>
            </a:pPr>
            <a:endParaRPr lang="it-IT" sz="19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it-IT" sz="1900" b="1" dirty="0" smtClean="0"/>
              <a:t>Il </a:t>
            </a:r>
            <a:r>
              <a:rPr lang="it-IT" sz="1900" b="1" dirty="0"/>
              <a:t>nostro salmo</a:t>
            </a:r>
          </a:p>
          <a:p>
            <a:pPr>
              <a:lnSpc>
                <a:spcPct val="80000"/>
              </a:lnSpc>
            </a:pPr>
            <a:r>
              <a:rPr lang="it-IT" sz="1900" i="1" dirty="0"/>
              <a:t>Signore, tu mi scruti e mi conosci (chi sono io oggi?) ...</a:t>
            </a:r>
          </a:p>
          <a:p>
            <a:pPr>
              <a:lnSpc>
                <a:spcPct val="80000"/>
              </a:lnSpc>
            </a:pPr>
            <a:r>
              <a:rPr lang="it-IT" sz="1900" i="1" dirty="0"/>
              <a:t>Penetri da lontano i miei pensieri (quali preoccupazioni?) ...</a:t>
            </a:r>
          </a:p>
          <a:p>
            <a:pPr>
              <a:lnSpc>
                <a:spcPct val="80000"/>
              </a:lnSpc>
            </a:pPr>
            <a:r>
              <a:rPr lang="it-IT" sz="1900" i="1" dirty="0"/>
              <a:t>Ti sono note tutte le mie vie (quali progetti?) </a:t>
            </a:r>
            <a:r>
              <a:rPr lang="it-IT" sz="1900" i="1" dirty="0" smtClean="0"/>
              <a:t>…</a:t>
            </a:r>
          </a:p>
          <a:p>
            <a:pPr marL="0" indent="0">
              <a:buNone/>
            </a:pPr>
            <a:endParaRPr lang="it-IT" sz="1900" i="1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467544" y="465313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hlinkClick r:id="rId2" action="ppaction://hlinkfile"/>
              </a:rPr>
              <a:t>Approfondimento: </a:t>
            </a:r>
            <a:r>
              <a:rPr lang="it-IT" dirty="0" smtClean="0">
                <a:hlinkClick r:id="rId2" action="ppaction://hlinkfile"/>
              </a:rPr>
              <a:t>SEGUENDO MARIA</a:t>
            </a:r>
            <a:endParaRPr lang="it-IT" dirty="0"/>
          </a:p>
        </p:txBody>
      </p:sp>
      <p:sp>
        <p:nvSpPr>
          <p:cNvPr id="4" name="Segnaposto contenuto 3"/>
          <p:cNvSpPr txBox="1">
            <a:spLocks/>
          </p:cNvSpPr>
          <p:nvPr/>
        </p:nvSpPr>
        <p:spPr bwMode="auto">
          <a:xfrm>
            <a:off x="1043608" y="6165304"/>
            <a:ext cx="2232248" cy="32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9pPr>
          </a:lstStyle>
          <a:p>
            <a:pPr algn="r" eaLnBrk="1" hangingPunct="1">
              <a:lnSpc>
                <a:spcPct val="50000"/>
              </a:lnSpc>
              <a:buFont typeface="Wingdings 2" charset="0"/>
              <a:buNone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</a:rPr>
              <a:t>Azione Cattolica Italiana</a:t>
            </a:r>
          </a:p>
          <a:p>
            <a:pPr algn="r" eaLnBrk="1" hangingPunct="1">
              <a:lnSpc>
                <a:spcPct val="50000"/>
              </a:lnSpc>
              <a:buFont typeface="Wingdings 2" charset="0"/>
              <a:buNone/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</a:rPr>
              <a:t>______________________</a:t>
            </a:r>
            <a:endParaRPr lang="it-IT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77272"/>
            <a:ext cx="59848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9386">
            <a:off x="6519724" y="1361125"/>
            <a:ext cx="1954694" cy="1628911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952" y="4221088"/>
            <a:ext cx="4248472" cy="2213031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3789040"/>
            <a:ext cx="8064896" cy="2376264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it-IT" sz="1800" b="1" dirty="0" smtClean="0"/>
              <a:t>“L’autonomia </a:t>
            </a:r>
            <a:r>
              <a:rPr lang="it-IT" sz="1800" b="1" dirty="0"/>
              <a:t>dei </a:t>
            </a:r>
            <a:r>
              <a:rPr lang="it-IT" sz="1800" b="1" dirty="0" smtClean="0"/>
              <a:t>figli” </a:t>
            </a:r>
            <a:r>
              <a:rPr lang="it-IT" sz="1800" dirty="0" smtClean="0"/>
              <a:t>(Gioco di ruolo: </a:t>
            </a:r>
            <a:r>
              <a:rPr lang="pt-BR" sz="1800" dirty="0" smtClean="0">
                <a:hlinkClick r:id="rId2" action="ppaction://hlinkfile"/>
              </a:rPr>
              <a:t>ALLEGATO F</a:t>
            </a:r>
            <a:r>
              <a:rPr lang="it-IT" sz="1800" dirty="0" smtClean="0"/>
              <a:t>)</a:t>
            </a:r>
          </a:p>
          <a:p>
            <a:pPr marL="457200" indent="-457200">
              <a:buAutoNum type="arabicParenR"/>
            </a:pPr>
            <a:r>
              <a:rPr lang="it-IT" sz="1800" b="1" dirty="0" smtClean="0"/>
              <a:t>“Progetto </a:t>
            </a:r>
            <a:r>
              <a:rPr lang="it-IT" sz="1800" b="1" dirty="0" err="1" smtClean="0"/>
              <a:t>Nazaret</a:t>
            </a:r>
            <a:r>
              <a:rPr lang="it-IT" sz="1800" b="1" dirty="0" smtClean="0"/>
              <a:t>” </a:t>
            </a:r>
            <a:r>
              <a:rPr lang="it-IT" sz="1800" dirty="0" smtClean="0">
                <a:hlinkClick r:id="rId3" action="ppaction://hlinkfile"/>
              </a:rPr>
              <a:t>(Presentazione) </a:t>
            </a:r>
            <a:r>
              <a:rPr lang="it-IT" sz="1800" dirty="0" smtClean="0"/>
              <a:t>e </a:t>
            </a:r>
            <a:r>
              <a:rPr lang="it-IT" sz="1800" b="1" dirty="0" smtClean="0"/>
              <a:t>breve filmato </a:t>
            </a:r>
            <a:r>
              <a:rPr lang="it-IT" sz="1800" dirty="0" smtClean="0"/>
              <a:t>di una realizzazione “</a:t>
            </a:r>
            <a:r>
              <a:rPr lang="it-IT" sz="1800" dirty="0"/>
              <a:t>Una Casa grande come il mondo”</a:t>
            </a:r>
            <a:r>
              <a:rPr lang="it-IT" sz="1900" dirty="0"/>
              <a:t> </a:t>
            </a:r>
            <a:r>
              <a:rPr lang="it-IT" sz="1400" dirty="0" smtClean="0"/>
              <a:t>che </a:t>
            </a:r>
            <a:r>
              <a:rPr lang="it-IT" sz="1400" dirty="0"/>
              <a:t>racconta </a:t>
            </a:r>
            <a:r>
              <a:rPr lang="it-IT" sz="1400" dirty="0" smtClean="0"/>
              <a:t>l’audace </a:t>
            </a:r>
            <a:r>
              <a:rPr lang="it-IT" sz="1400" dirty="0"/>
              <a:t>progetto nato tra Sabaudia e il Parco Nazionale del Circeo ad opera di </a:t>
            </a:r>
            <a:r>
              <a:rPr lang="it-IT" sz="1400" dirty="0" err="1"/>
              <a:t>Habitaterra</a:t>
            </a:r>
            <a:r>
              <a:rPr lang="it-IT" sz="1400" dirty="0"/>
              <a:t>, una </a:t>
            </a:r>
            <a:r>
              <a:rPr lang="it-IT" sz="1400" dirty="0" err="1"/>
              <a:t>onlus</a:t>
            </a:r>
            <a:r>
              <a:rPr lang="it-IT" sz="1400" dirty="0"/>
              <a:t> che aiuta i disabili a integrarsi nella società e nel mondo del </a:t>
            </a:r>
            <a:r>
              <a:rPr lang="it-IT" sz="1400" dirty="0" smtClean="0"/>
              <a:t>lavoro, e della famiglia </a:t>
            </a:r>
            <a:r>
              <a:rPr lang="it-IT" sz="1400" dirty="0"/>
              <a:t>Cenci </a:t>
            </a:r>
            <a:r>
              <a:rPr lang="it-IT" sz="1400" dirty="0" smtClean="0"/>
              <a:t>che da </a:t>
            </a:r>
            <a:r>
              <a:rPr lang="it-IT" sz="1400" dirty="0"/>
              <a:t>un’esperienza di </a:t>
            </a:r>
            <a:r>
              <a:rPr lang="it-IT" sz="1400" dirty="0" smtClean="0"/>
              <a:t>dolore ha aperto una </a:t>
            </a:r>
            <a:r>
              <a:rPr lang="it-IT" sz="1400" dirty="0"/>
              <a:t>casa-</a:t>
            </a:r>
            <a:r>
              <a:rPr lang="it-IT" sz="1400" dirty="0" smtClean="0"/>
              <a:t>famiglia, in collaborazione con l’AC locale.</a:t>
            </a:r>
          </a:p>
          <a:p>
            <a:pPr marL="0" indent="0">
              <a:buNone/>
            </a:pPr>
            <a:r>
              <a:rPr lang="it-IT" sz="1400" dirty="0" smtClean="0"/>
              <a:t>          </a:t>
            </a:r>
            <a:r>
              <a:rPr lang="it-IT" sz="1800" b="1" dirty="0" smtClean="0"/>
              <a:t>Proposta per lo sviluppo in gruppo </a:t>
            </a:r>
            <a:r>
              <a:rPr lang="it-IT" sz="1800" b="1" dirty="0" smtClean="0">
                <a:hlinkClick r:id="rId4" action="ppaction://hlinkfile"/>
              </a:rPr>
              <a:t>(</a:t>
            </a:r>
            <a:r>
              <a:rPr lang="it-IT" sz="1800" dirty="0" smtClean="0">
                <a:hlinkClick r:id="rId4" action="ppaction://hlinkfile"/>
              </a:rPr>
              <a:t>Un migrante in ogni parrocchia)</a:t>
            </a:r>
            <a:endParaRPr lang="it-IT" sz="1800" b="1" dirty="0" smtClean="0"/>
          </a:p>
          <a:p>
            <a:pPr marL="0" indent="0">
              <a:buNone/>
            </a:pPr>
            <a:r>
              <a:rPr lang="it-IT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it-IT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       </a:t>
            </a:r>
            <a:r>
              <a:rPr lang="it-IT" sz="1800" b="1" dirty="0" smtClean="0"/>
              <a:t>Il testimone</a:t>
            </a:r>
            <a:r>
              <a:rPr lang="it-IT" sz="1800" b="1" dirty="0"/>
              <a:t>: </a:t>
            </a:r>
            <a:r>
              <a:rPr lang="it-IT" sz="1800" b="1" dirty="0" smtClean="0"/>
              <a:t>Madeleine </a:t>
            </a:r>
            <a:r>
              <a:rPr lang="it-IT" sz="1800" b="1" dirty="0" err="1" smtClean="0"/>
              <a:t>Debrel</a:t>
            </a:r>
            <a:r>
              <a:rPr lang="it-IT" sz="1800" b="1" dirty="0" smtClean="0"/>
              <a:t> </a:t>
            </a:r>
            <a:r>
              <a:rPr lang="it-IT" sz="1800" b="1" dirty="0" smtClean="0">
                <a:hlinkClick r:id="rId5" action="ppaction://hlinkfile"/>
              </a:rPr>
              <a:t>(ALLEGATO G)</a:t>
            </a:r>
            <a:endParaRPr lang="it-IT" sz="2000" dirty="0" smtClean="0"/>
          </a:p>
          <a:p>
            <a:pPr marL="0" indent="0">
              <a:buNone/>
            </a:pPr>
            <a:endParaRPr lang="it-IT" sz="2000" b="1" dirty="0"/>
          </a:p>
          <a:p>
            <a:pPr marL="0" indent="0">
              <a:buNone/>
            </a:pPr>
            <a:endParaRPr lang="it-IT" sz="3200" b="1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251110" y="41700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2411760" y="692696"/>
            <a:ext cx="42370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4000" dirty="0">
                <a:solidFill>
                  <a:schemeClr val="bg2">
                    <a:lumMod val="25000"/>
                  </a:schemeClr>
                </a:solidFill>
              </a:rPr>
              <a:t>LA VITA CAMBIA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11560" y="1484784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L’incontro tra Maria e Gesù ci fa percepire quanto lo stare in </a:t>
            </a:r>
            <a:r>
              <a:rPr lang="it-IT" b="1" dirty="0" smtClean="0"/>
              <a:t>ascolto della Parola</a:t>
            </a:r>
            <a:r>
              <a:rPr lang="it-IT" dirty="0" smtClean="0"/>
              <a:t> del Figlio ci interroghi e sia in grado di smuoverci. E’ la lente adatta per “vedere </a:t>
            </a:r>
            <a:r>
              <a:rPr lang="it-IT" dirty="0"/>
              <a:t>G</a:t>
            </a:r>
            <a:r>
              <a:rPr lang="it-IT" dirty="0" smtClean="0"/>
              <a:t>esù" all'opera nella nostra vita </a:t>
            </a:r>
            <a:r>
              <a:rPr lang="it-IT" dirty="0" smtClean="0">
                <a:cs typeface="Constantia"/>
              </a:rPr>
              <a:t>e </a:t>
            </a:r>
            <a:r>
              <a:rPr lang="it-IT" dirty="0">
                <a:cs typeface="Constantia"/>
              </a:rPr>
              <a:t>ricomprendersi in una dimensione </a:t>
            </a:r>
            <a:r>
              <a:rPr lang="it-IT" dirty="0" smtClean="0">
                <a:cs typeface="Constantia"/>
              </a:rPr>
              <a:t>nuova e più piena: un cammino che non finisce con l’età adulta, anzi è proprio tipico delle stagioni di questa età.</a:t>
            </a:r>
            <a:endParaRPr lang="it-IT" dirty="0" smtClean="0"/>
          </a:p>
          <a:p>
            <a:r>
              <a:rPr lang="it-IT" dirty="0" smtClean="0">
                <a:cs typeface="Constantia"/>
              </a:rPr>
              <a:t>Quali passi possiamo compiere insieme?</a:t>
            </a:r>
          </a:p>
          <a:p>
            <a:endParaRPr lang="it-IT" dirty="0">
              <a:cs typeface="Constantia"/>
            </a:endParaRPr>
          </a:p>
          <a:p>
            <a:r>
              <a:rPr lang="it-IT" dirty="0" smtClean="0">
                <a:cs typeface="Constantia"/>
              </a:rPr>
              <a:t>Alcune proposte di </a:t>
            </a:r>
            <a:r>
              <a:rPr lang="it-IT" b="1" dirty="0" smtClean="0">
                <a:cs typeface="Constantia"/>
              </a:rPr>
              <a:t>Esercizi di laicità</a:t>
            </a:r>
            <a:r>
              <a:rPr lang="it-IT" dirty="0" smtClean="0">
                <a:cs typeface="Constantia"/>
              </a:rPr>
              <a:t>: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949280"/>
            <a:ext cx="59848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egnaposto contenuto 3"/>
          <p:cNvSpPr txBox="1">
            <a:spLocks/>
          </p:cNvSpPr>
          <p:nvPr/>
        </p:nvSpPr>
        <p:spPr bwMode="auto">
          <a:xfrm>
            <a:off x="5652120" y="6237312"/>
            <a:ext cx="2232248" cy="32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50000"/>
              </a:lnSpc>
              <a:buFont typeface="Wingdings 2" charset="0"/>
              <a:buNone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</a:rPr>
              <a:t>Azione Cattolica Italiana</a:t>
            </a:r>
          </a:p>
          <a:p>
            <a:pPr eaLnBrk="1" hangingPunct="1">
              <a:lnSpc>
                <a:spcPct val="50000"/>
              </a:lnSpc>
              <a:buFont typeface="Wingdings 2" charset="0"/>
              <a:buNone/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</a:rPr>
              <a:t>______________________</a:t>
            </a:r>
            <a:endParaRPr lang="it-IT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5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403648" y="620688"/>
            <a:ext cx="64812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dirty="0" smtClean="0">
                <a:solidFill>
                  <a:schemeClr val="tx2">
                    <a:lumMod val="75000"/>
                  </a:schemeClr>
                </a:solidFill>
              </a:rPr>
              <a:t>RIFLESSI DELLA CULTURA</a:t>
            </a:r>
            <a:endParaRPr lang="it-IT" sz="4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11560" y="1556792"/>
            <a:ext cx="799288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onstantia" charset="0"/>
              </a:rPr>
              <a:t>Alcune proposte di</a:t>
            </a:r>
            <a:r>
              <a:rPr lang="pl-PL" dirty="0" smtClean="0"/>
              <a:t> </a:t>
            </a:r>
            <a:r>
              <a:rPr lang="it-IT" dirty="0" smtClean="0">
                <a:latin typeface="Constantia" charset="0"/>
              </a:rPr>
              <a:t>approfondimento </a:t>
            </a:r>
            <a:r>
              <a:rPr lang="it-IT" dirty="0">
                <a:latin typeface="Constantia" charset="0"/>
              </a:rPr>
              <a:t>sul tema proposto attraverso diversi linguaggi:</a:t>
            </a:r>
          </a:p>
          <a:p>
            <a:endParaRPr lang="it-IT" sz="800" dirty="0">
              <a:latin typeface="Constantia" charset="0"/>
            </a:endParaRPr>
          </a:p>
          <a:p>
            <a:pPr marL="285750" indent="-285750">
              <a:buFont typeface="Arial"/>
              <a:buChar char="•"/>
            </a:pPr>
            <a:r>
              <a:rPr lang="pl-PL" dirty="0" err="1"/>
              <a:t>Suoni</a:t>
            </a:r>
            <a:r>
              <a:rPr lang="pl-PL" dirty="0"/>
              <a:t> e parole: </a:t>
            </a:r>
            <a:r>
              <a:rPr lang="pl-PL" i="1" dirty="0"/>
              <a:t>In </a:t>
            </a:r>
            <a:r>
              <a:rPr lang="pl-PL" i="1" dirty="0" err="1"/>
              <a:t>viaggio</a:t>
            </a:r>
            <a:r>
              <a:rPr lang="pl-PL" dirty="0"/>
              <a:t> di </a:t>
            </a:r>
            <a:r>
              <a:rPr lang="pl-PL" dirty="0" err="1"/>
              <a:t>Fiorella</a:t>
            </a:r>
            <a:r>
              <a:rPr lang="pl-PL" dirty="0"/>
              <a:t> </a:t>
            </a:r>
            <a:r>
              <a:rPr lang="pl-PL" dirty="0" err="1"/>
              <a:t>Mannoia</a:t>
            </a:r>
            <a:r>
              <a:rPr lang="pl-PL" dirty="0"/>
              <a:t> </a:t>
            </a:r>
            <a:r>
              <a:rPr lang="pl-PL" dirty="0">
                <a:hlinkClick r:id="rId2" action="ppaction://hlinkfile"/>
              </a:rPr>
              <a:t>(</a:t>
            </a:r>
            <a:r>
              <a:rPr lang="pl-PL" dirty="0">
                <a:hlinkClick r:id="rId3"/>
              </a:rPr>
              <a:t>musica</a:t>
            </a:r>
            <a:r>
              <a:rPr lang="pl-PL" dirty="0">
                <a:hlinkClick r:id="rId2" action="ppaction://hlinkfile"/>
              </a:rPr>
              <a:t> </a:t>
            </a:r>
            <a:r>
              <a:rPr lang="pl-PL" dirty="0"/>
              <a:t>&amp; </a:t>
            </a:r>
            <a:r>
              <a:rPr lang="pl-PL" dirty="0">
                <a:hlinkClick r:id="rId4" action="ppaction://hlinkfile"/>
              </a:rPr>
              <a:t>testo - commento</a:t>
            </a:r>
            <a:r>
              <a:rPr lang="pl-PL" dirty="0">
                <a:hlinkClick r:id="rId5" action="ppaction://hlinkfile"/>
              </a:rPr>
              <a:t>)</a:t>
            </a:r>
            <a:endParaRPr lang="pl-PL" dirty="0"/>
          </a:p>
          <a:p>
            <a:r>
              <a:rPr lang="pl-PL" dirty="0" smtClean="0"/>
              <a:t>		</a:t>
            </a:r>
            <a:r>
              <a:rPr lang="pl-PL" i="1" dirty="0" err="1" smtClean="0"/>
              <a:t>Credere</a:t>
            </a:r>
            <a:r>
              <a:rPr lang="pl-PL" i="1" dirty="0" smtClean="0"/>
              <a:t> </a:t>
            </a:r>
            <a:r>
              <a:rPr lang="pl-PL" i="1" dirty="0" err="1" smtClean="0"/>
              <a:t>all’amore</a:t>
            </a:r>
            <a:r>
              <a:rPr lang="pl-PL" i="1" dirty="0" smtClean="0"/>
              <a:t> </a:t>
            </a:r>
            <a:r>
              <a:rPr lang="pl-PL" dirty="0" smtClean="0"/>
              <a:t>dei </a:t>
            </a:r>
            <a:r>
              <a:rPr lang="pl-PL" dirty="0" err="1" smtClean="0"/>
              <a:t>Controtempo</a:t>
            </a:r>
            <a:r>
              <a:rPr lang="pl-PL" dirty="0"/>
              <a:t> </a:t>
            </a:r>
            <a:r>
              <a:rPr lang="pl-PL" dirty="0" smtClean="0">
                <a:hlinkClick r:id="rId6" action="ppaction://hlinkfile"/>
              </a:rPr>
              <a:t>(</a:t>
            </a:r>
            <a:r>
              <a:rPr lang="pl-PL" dirty="0" err="1" smtClean="0">
                <a:hlinkClick r:id="rId6" action="ppaction://hlinkfile"/>
              </a:rPr>
              <a:t>testo</a:t>
            </a:r>
            <a:r>
              <a:rPr lang="pl-PL" dirty="0" smtClean="0">
                <a:hlinkClick r:id="rId6" action="ppaction://hlinkfile"/>
              </a:rPr>
              <a:t>)</a:t>
            </a:r>
            <a:endParaRPr lang="pl-PL" dirty="0" smtClean="0"/>
          </a:p>
          <a:p>
            <a:r>
              <a:rPr lang="pl-PL" dirty="0"/>
              <a:t>	</a:t>
            </a:r>
            <a:r>
              <a:rPr lang="pl-PL" dirty="0" smtClean="0"/>
              <a:t>	</a:t>
            </a:r>
            <a:r>
              <a:rPr lang="pl-PL" sz="1400" dirty="0" smtClean="0"/>
              <a:t>link audio </a:t>
            </a:r>
            <a:r>
              <a:rPr lang="pl-PL" sz="1400" dirty="0" err="1" smtClean="0"/>
              <a:t>https</a:t>
            </a:r>
            <a:r>
              <a:rPr lang="pl-PL" sz="1400" dirty="0"/>
              <a:t>://</a:t>
            </a:r>
            <a:r>
              <a:rPr lang="pl-PL" sz="1400" dirty="0" err="1"/>
              <a:t>www.youtube.com</a:t>
            </a:r>
            <a:r>
              <a:rPr lang="pl-PL" sz="1400" dirty="0"/>
              <a:t>/</a:t>
            </a:r>
            <a:r>
              <a:rPr lang="pl-PL" sz="1400" dirty="0" err="1"/>
              <a:t>watch?v</a:t>
            </a:r>
            <a:r>
              <a:rPr lang="pl-PL" sz="1400" dirty="0"/>
              <a:t>=p-</a:t>
            </a:r>
            <a:r>
              <a:rPr lang="pl-PL" sz="1400" dirty="0" smtClean="0"/>
              <a:t>2Ud4pcr4w</a:t>
            </a:r>
            <a:endParaRPr lang="pl-PL" sz="1400" i="1" dirty="0" smtClean="0"/>
          </a:p>
          <a:p>
            <a:r>
              <a:rPr lang="pl-PL" i="1" dirty="0"/>
              <a:t>	</a:t>
            </a:r>
            <a:r>
              <a:rPr lang="pl-PL" i="1" dirty="0" smtClean="0"/>
              <a:t>	Le </a:t>
            </a:r>
            <a:r>
              <a:rPr lang="pl-PL" i="1" dirty="0" err="1" smtClean="0"/>
              <a:t>ali</a:t>
            </a:r>
            <a:r>
              <a:rPr lang="pl-PL" i="1" dirty="0" smtClean="0"/>
              <a:t> </a:t>
            </a:r>
            <a:r>
              <a:rPr lang="pl-PL" i="1" dirty="0" err="1" smtClean="0"/>
              <a:t>che</a:t>
            </a:r>
            <a:r>
              <a:rPr lang="pl-PL" i="1" dirty="0" smtClean="0"/>
              <a:t> non ho </a:t>
            </a:r>
            <a:r>
              <a:rPr lang="pl-PL" dirty="0" smtClean="0"/>
              <a:t>dei </a:t>
            </a:r>
            <a:r>
              <a:rPr lang="pl-PL" dirty="0" err="1" smtClean="0"/>
              <a:t>Controtempo</a:t>
            </a:r>
            <a:r>
              <a:rPr lang="pl-PL" dirty="0" smtClean="0"/>
              <a:t> </a:t>
            </a:r>
            <a:r>
              <a:rPr lang="pl-PL" dirty="0" smtClean="0">
                <a:hlinkClick r:id="rId7" action="ppaction://hlinkfile"/>
              </a:rPr>
              <a:t>(testo)</a:t>
            </a:r>
            <a:endParaRPr lang="pl-PL" dirty="0" smtClean="0"/>
          </a:p>
          <a:p>
            <a:r>
              <a:rPr lang="pl-PL" dirty="0" smtClean="0"/>
              <a:t>		</a:t>
            </a:r>
            <a:r>
              <a:rPr lang="pl-PL" sz="1400" dirty="0" smtClean="0"/>
              <a:t>link video: </a:t>
            </a:r>
            <a:r>
              <a:rPr lang="pl-PL" sz="1400" i="1" dirty="0" err="1" smtClean="0"/>
              <a:t>www.youtube.com</a:t>
            </a:r>
            <a:r>
              <a:rPr lang="pl-PL" sz="1400" i="1" dirty="0" smtClean="0"/>
              <a:t>/</a:t>
            </a:r>
            <a:r>
              <a:rPr lang="pl-PL" sz="1400" i="1" dirty="0" err="1" smtClean="0"/>
              <a:t>watch?v</a:t>
            </a:r>
            <a:r>
              <a:rPr lang="pl-PL" sz="1400" i="1" dirty="0" smtClean="0"/>
              <a:t>=563XRoAS988</a:t>
            </a:r>
            <a:r>
              <a:rPr lang="pl-PL" dirty="0" smtClean="0"/>
              <a:t>	</a:t>
            </a:r>
          </a:p>
          <a:p>
            <a:endParaRPr lang="pl-PL" sz="1000" dirty="0"/>
          </a:p>
          <a:p>
            <a:pPr marL="285750" indent="-285750">
              <a:buFont typeface="Arial"/>
              <a:buChar char="•"/>
            </a:pPr>
            <a:r>
              <a:rPr lang="pl-PL" dirty="0" err="1"/>
              <a:t>Immagini</a:t>
            </a:r>
            <a:r>
              <a:rPr lang="pl-PL" dirty="0"/>
              <a:t>: </a:t>
            </a:r>
            <a:r>
              <a:rPr lang="pl-PL" i="1" dirty="0"/>
              <a:t>Le </a:t>
            </a:r>
            <a:r>
              <a:rPr lang="pl-PL" i="1" dirty="0" err="1"/>
              <a:t>nozze</a:t>
            </a:r>
            <a:r>
              <a:rPr lang="pl-PL" i="1" dirty="0"/>
              <a:t> di </a:t>
            </a:r>
            <a:r>
              <a:rPr lang="pl-PL" i="1" dirty="0" err="1"/>
              <a:t>Cana</a:t>
            </a:r>
            <a:r>
              <a:rPr lang="pl-PL" i="1" dirty="0"/>
              <a:t> </a:t>
            </a:r>
            <a:r>
              <a:rPr lang="pl-PL" dirty="0"/>
              <a:t>di Gerard </a:t>
            </a:r>
            <a:r>
              <a:rPr lang="pl-PL" dirty="0" err="1"/>
              <a:t>Davide</a:t>
            </a:r>
            <a:r>
              <a:rPr lang="pl-PL" dirty="0"/>
              <a:t> </a:t>
            </a:r>
            <a:r>
              <a:rPr lang="pl-PL" dirty="0" smtClean="0">
                <a:hlinkClick r:id="rId8" action="ppaction://hlinkfile"/>
              </a:rPr>
              <a:t>(</a:t>
            </a:r>
            <a:r>
              <a:rPr lang="pl-PL" dirty="0" err="1" smtClean="0">
                <a:hlinkClick r:id="rId8" action="ppaction://hlinkfile"/>
              </a:rPr>
              <a:t>lettura</a:t>
            </a:r>
            <a:r>
              <a:rPr lang="pl-PL" dirty="0" smtClean="0">
                <a:hlinkClick r:id="rId8" action="ppaction://hlinkfile"/>
              </a:rPr>
              <a:t> </a:t>
            </a:r>
            <a:r>
              <a:rPr lang="pl-PL" dirty="0" err="1" smtClean="0">
                <a:hlinkClick r:id="rId8" action="ppaction://hlinkfile"/>
              </a:rPr>
              <a:t>dell’opera</a:t>
            </a:r>
            <a:r>
              <a:rPr lang="pl-PL" dirty="0" smtClean="0">
                <a:hlinkClick r:id="rId8" action="ppaction://hlinkfile"/>
              </a:rPr>
              <a:t> </a:t>
            </a:r>
            <a:r>
              <a:rPr lang="pl-PL" dirty="0" err="1" smtClean="0">
                <a:hlinkClick r:id="rId8" action="ppaction://hlinkfile"/>
              </a:rPr>
              <a:t>d’arte</a:t>
            </a:r>
            <a:r>
              <a:rPr lang="pl-PL" dirty="0" smtClean="0">
                <a:hlinkClick r:id="rId8" action="ppaction://hlinkfile"/>
              </a:rPr>
              <a:t>)</a:t>
            </a:r>
            <a:endParaRPr lang="pl-PL" dirty="0"/>
          </a:p>
          <a:p>
            <a:r>
              <a:rPr lang="pl-PL" dirty="0"/>
              <a:t>                       </a:t>
            </a:r>
            <a:r>
              <a:rPr lang="pl-PL" i="1" dirty="0"/>
              <a:t> </a:t>
            </a:r>
            <a:r>
              <a:rPr lang="pl-PL" i="1" dirty="0" err="1"/>
              <a:t>Gesù</a:t>
            </a:r>
            <a:r>
              <a:rPr lang="pl-PL" i="1" dirty="0"/>
              <a:t> </a:t>
            </a:r>
            <a:r>
              <a:rPr lang="pl-PL" i="1" dirty="0" err="1"/>
              <a:t>fra</a:t>
            </a:r>
            <a:r>
              <a:rPr lang="pl-PL" i="1" dirty="0"/>
              <a:t> i </a:t>
            </a:r>
            <a:r>
              <a:rPr lang="pl-PL" i="1" dirty="0" err="1"/>
              <a:t>Dottori</a:t>
            </a:r>
            <a:r>
              <a:rPr lang="pl-PL" i="1" dirty="0"/>
              <a:t> </a:t>
            </a:r>
            <a:r>
              <a:rPr lang="pl-PL" dirty="0"/>
              <a:t>di Giotto </a:t>
            </a:r>
            <a:r>
              <a:rPr lang="pl-PL" dirty="0" smtClean="0">
                <a:hlinkClick r:id="rId9" action="ppaction://hlinkfile"/>
              </a:rPr>
              <a:t>(lettura dell’opera d’arte)</a:t>
            </a:r>
            <a:endParaRPr lang="pl-PL" dirty="0"/>
          </a:p>
          <a:p>
            <a:endParaRPr lang="pl-PL" sz="1000" i="1" dirty="0"/>
          </a:p>
          <a:p>
            <a:pPr marL="285750" indent="-285750">
              <a:buFont typeface="Arial"/>
              <a:buChar char="•"/>
            </a:pPr>
            <a:r>
              <a:rPr lang="pl-PL" dirty="0" err="1" smtClean="0"/>
              <a:t>Storie</a:t>
            </a:r>
            <a:r>
              <a:rPr lang="pl-PL" dirty="0" smtClean="0"/>
              <a:t> in movimento: </a:t>
            </a:r>
            <a:r>
              <a:rPr lang="pl-PL" i="1" dirty="0" err="1" smtClean="0"/>
              <a:t>Chef</a:t>
            </a:r>
            <a:r>
              <a:rPr lang="pl-PL" i="1" dirty="0" smtClean="0"/>
              <a:t>. La </a:t>
            </a:r>
            <a:r>
              <a:rPr lang="pl-PL" i="1" dirty="0" err="1" smtClean="0"/>
              <a:t>ricetta</a:t>
            </a:r>
            <a:r>
              <a:rPr lang="pl-PL" i="1" dirty="0" smtClean="0"/>
              <a:t> </a:t>
            </a:r>
            <a:r>
              <a:rPr lang="pl-PL" i="1" dirty="0" err="1" smtClean="0"/>
              <a:t>perfetta</a:t>
            </a:r>
            <a:r>
              <a:rPr lang="pl-PL" i="1" dirty="0" smtClean="0"/>
              <a:t> </a:t>
            </a:r>
            <a:r>
              <a:rPr lang="pl-PL" i="1" dirty="0" smtClean="0">
                <a:hlinkClick r:id="rId10" action="ppaction://hlinkfile"/>
              </a:rPr>
              <a:t>(commedia 2014)</a:t>
            </a:r>
            <a:r>
              <a:rPr lang="pl-PL" i="1" dirty="0" smtClean="0"/>
              <a:t> 114’ </a:t>
            </a:r>
            <a:r>
              <a:rPr lang="it-IT" i="1" dirty="0" smtClean="0"/>
              <a:t>–</a:t>
            </a:r>
            <a:r>
              <a:rPr lang="pl-PL" i="1" dirty="0" smtClean="0"/>
              <a:t> </a:t>
            </a:r>
            <a:r>
              <a:rPr lang="pl-PL" dirty="0" err="1" smtClean="0"/>
              <a:t>trailer</a:t>
            </a:r>
            <a:r>
              <a:rPr lang="pl-PL" dirty="0"/>
              <a:t> </a:t>
            </a:r>
            <a:r>
              <a:rPr lang="pl-PL" dirty="0" smtClean="0"/>
              <a:t>   </a:t>
            </a:r>
          </a:p>
          <a:p>
            <a:r>
              <a:rPr lang="pl-PL" dirty="0"/>
              <a:t>	</a:t>
            </a:r>
            <a:r>
              <a:rPr lang="pl-PL" dirty="0" smtClean="0"/>
              <a:t>	           </a:t>
            </a:r>
            <a:r>
              <a:rPr lang="pl-PL" dirty="0" smtClean="0">
                <a:hlinkClick r:id="rId11"/>
              </a:rPr>
              <a:t>https</a:t>
            </a:r>
            <a:r>
              <a:rPr lang="pl-PL" dirty="0">
                <a:hlinkClick r:id="rId11"/>
              </a:rPr>
              <a:t>://www.youtube.com/watch?v=</a:t>
            </a:r>
            <a:r>
              <a:rPr lang="pl-PL" dirty="0" smtClean="0">
                <a:hlinkClick r:id="rId11"/>
              </a:rPr>
              <a:t>fsJn5JSnh0k</a:t>
            </a:r>
            <a:endParaRPr lang="pl-PL" dirty="0" smtClean="0"/>
          </a:p>
          <a:p>
            <a:endParaRPr lang="pl-PL" sz="1000" dirty="0"/>
          </a:p>
          <a:p>
            <a:pPr marL="285750" indent="-285750">
              <a:buFont typeface="Arial"/>
              <a:buChar char="•"/>
            </a:pPr>
            <a:r>
              <a:rPr lang="pl-PL" dirty="0" smtClean="0"/>
              <a:t>Parole con </a:t>
            </a:r>
            <a:r>
              <a:rPr lang="pl-PL" dirty="0" err="1" smtClean="0"/>
              <a:t>pensieri</a:t>
            </a:r>
            <a:r>
              <a:rPr lang="pl-PL" dirty="0" smtClean="0"/>
              <a:t>: </a:t>
            </a:r>
            <a:r>
              <a:rPr lang="pl-PL" dirty="0" smtClean="0">
                <a:hlinkClick r:id="rId12" action="ppaction://hlinkfile"/>
              </a:rPr>
              <a:t>(ALLEGATO H) </a:t>
            </a:r>
            <a:endParaRPr lang="pl-PL" dirty="0"/>
          </a:p>
        </p:txBody>
      </p:sp>
      <p:sp>
        <p:nvSpPr>
          <p:cNvPr id="7" name="Segnaposto contenuto 3"/>
          <p:cNvSpPr txBox="1">
            <a:spLocks/>
          </p:cNvSpPr>
          <p:nvPr/>
        </p:nvSpPr>
        <p:spPr bwMode="auto">
          <a:xfrm>
            <a:off x="1763688" y="6237312"/>
            <a:ext cx="2232248" cy="325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6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5pPr>
            <a:lvl6pPr marL="25146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6pPr>
            <a:lvl7pPr marL="29718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rgbClr val="10CF9B"/>
              </a:buClr>
              <a:buSzPct val="65000"/>
              <a:buFont typeface="Wingdings 2" charset="0"/>
              <a:buChar char=""/>
              <a:defRPr sz="2000">
                <a:solidFill>
                  <a:schemeClr val="tx1"/>
                </a:solidFill>
                <a:latin typeface="Constantia" charset="0"/>
                <a:ea typeface="ＭＳ Ｐゴシック" charset="0"/>
              </a:defRPr>
            </a:lvl9pPr>
          </a:lstStyle>
          <a:p>
            <a:pPr algn="r" eaLnBrk="1" hangingPunct="1">
              <a:lnSpc>
                <a:spcPct val="50000"/>
              </a:lnSpc>
              <a:buFont typeface="Wingdings 2" charset="0"/>
              <a:buNone/>
            </a:pPr>
            <a:r>
              <a:rPr lang="it-IT" sz="1400" dirty="0">
                <a:solidFill>
                  <a:schemeClr val="accent1">
                    <a:lumMod val="75000"/>
                  </a:schemeClr>
                </a:solidFill>
              </a:rPr>
              <a:t>Azione Cattolica Italiana</a:t>
            </a:r>
          </a:p>
          <a:p>
            <a:pPr algn="r" eaLnBrk="1" hangingPunct="1">
              <a:lnSpc>
                <a:spcPct val="50000"/>
              </a:lnSpc>
              <a:buFont typeface="Wingdings 2" charset="0"/>
              <a:buNone/>
            </a:pP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</a:rPr>
              <a:t>______________________</a:t>
            </a:r>
            <a:endParaRPr lang="it-IT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949280"/>
            <a:ext cx="59848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80112" y="5229200"/>
            <a:ext cx="2015138" cy="1336708"/>
          </a:xfrm>
          <a:prstGeom prst="rect">
            <a:avLst/>
          </a:prstGeom>
          <a:ln w="22225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54471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184482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593304"/>
            <a:ext cx="3672408" cy="626469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it-IT" sz="1600" b="1" dirty="0" smtClean="0">
                <a:solidFill>
                  <a:srgbClr val="21B2C9"/>
                </a:solidFill>
              </a:rPr>
              <a:t>Salmo 139 (138)</a:t>
            </a:r>
          </a:p>
          <a:p>
            <a:pPr algn="ctr">
              <a:buNone/>
            </a:pPr>
            <a:endParaRPr lang="it-IT" sz="600" b="1" dirty="0" smtClean="0">
              <a:solidFill>
                <a:srgbClr val="21B2C9"/>
              </a:solidFill>
            </a:endParaRP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Signore, tu mi scruti e mi conosci,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tu conosci quando mi siedo e quando mi alzo,</a:t>
            </a:r>
          </a:p>
          <a:p>
            <a:pPr marL="0" indent="0">
              <a:buNone/>
            </a:pPr>
            <a:r>
              <a:rPr lang="ro-RO" sz="1400" b="1" i="1" dirty="0" smtClean="0">
                <a:solidFill>
                  <a:srgbClr val="FF6600"/>
                </a:solidFill>
              </a:rPr>
              <a:t>intendi da lontano i miei pensieri.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osservi il mio cammino e il mio riposo,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ti sono note tutte le mie vie.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Se salgo in cielo, là tu sei: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se scendo negli inferi, eccoti.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Se prendo le ali dell’aurora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per abitare all'estremità del mare,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anche </a:t>
            </a:r>
            <a:r>
              <a:rPr lang="it-IT" sz="1400" b="1" dirty="0" smtClean="0">
                <a:solidFill>
                  <a:srgbClr val="FF6600"/>
                </a:solidFill>
              </a:rPr>
              <a:t>là </a:t>
            </a:r>
            <a:r>
              <a:rPr lang="it-IT" sz="1400" b="1" i="1" dirty="0" smtClean="0">
                <a:solidFill>
                  <a:srgbClr val="FF6600"/>
                </a:solidFill>
              </a:rPr>
              <a:t>mi guida </a:t>
            </a:r>
            <a:r>
              <a:rPr lang="it-IT" sz="1400" b="1" dirty="0" smtClean="0">
                <a:solidFill>
                  <a:srgbClr val="FF6600"/>
                </a:solidFill>
              </a:rPr>
              <a:t>la </a:t>
            </a:r>
            <a:r>
              <a:rPr lang="it-IT" sz="1400" b="1" i="1" dirty="0" smtClean="0">
                <a:solidFill>
                  <a:srgbClr val="FF6600"/>
                </a:solidFill>
              </a:rPr>
              <a:t>tua mano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e mi afferra </a:t>
            </a:r>
            <a:r>
              <a:rPr lang="it-IT" sz="1400" b="1" dirty="0" smtClean="0">
                <a:solidFill>
                  <a:srgbClr val="FF6600"/>
                </a:solidFill>
              </a:rPr>
              <a:t>la </a:t>
            </a:r>
            <a:r>
              <a:rPr lang="it-IT" sz="1400" b="1" i="1" dirty="0" smtClean="0">
                <a:solidFill>
                  <a:srgbClr val="FF6600"/>
                </a:solidFill>
              </a:rPr>
              <a:t>tua destra.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Sei tu che hai formato i miei reni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e mi hai tessuto nel grembo di mia madre.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I</a:t>
            </a:r>
            <a:r>
              <a:rPr lang="it-IT" sz="1400" b="1" i="1" dirty="0" smtClean="0">
                <a:solidFill>
                  <a:srgbClr val="FF6600"/>
                </a:solidFill>
              </a:rPr>
              <a:t>o </a:t>
            </a:r>
            <a:r>
              <a:rPr lang="it-IT" sz="1400" b="1" i="1" dirty="0">
                <a:solidFill>
                  <a:srgbClr val="FF6600"/>
                </a:solidFill>
              </a:rPr>
              <a:t>ti rendo grazie.</a:t>
            </a:r>
          </a:p>
          <a:p>
            <a:pPr marL="0" indent="0">
              <a:buNone/>
            </a:pPr>
            <a:r>
              <a:rPr lang="it-IT" sz="1400" b="1" i="1" dirty="0" smtClean="0">
                <a:solidFill>
                  <a:srgbClr val="FF6600"/>
                </a:solidFill>
              </a:rPr>
              <a:t>Hai </a:t>
            </a:r>
            <a:r>
              <a:rPr lang="it-IT" sz="1400" b="1" i="1" dirty="0">
                <a:solidFill>
                  <a:srgbClr val="FF6600"/>
                </a:solidFill>
              </a:rPr>
              <a:t>fatto di me una meraviglia stupenda: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meravigliose sono le tue opere,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le riconosce pienamente l'anima mia.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Quanto profondi per me i tuoi pensieri.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quanto grande il loro numero, </a:t>
            </a:r>
            <a:r>
              <a:rPr lang="it-IT" sz="1400" b="1" dirty="0">
                <a:solidFill>
                  <a:srgbClr val="FF6600"/>
                </a:solidFill>
              </a:rPr>
              <a:t>o </a:t>
            </a:r>
            <a:r>
              <a:rPr lang="it-IT" sz="1400" b="1" i="1" dirty="0">
                <a:solidFill>
                  <a:srgbClr val="FF6600"/>
                </a:solidFill>
              </a:rPr>
              <a:t>Dio.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Se volessi contarli, sono più della sabbia.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Mi risveglio e sono ancora con te.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Scrutami. </a:t>
            </a:r>
            <a:r>
              <a:rPr lang="it-IT" sz="1400" b="1" dirty="0">
                <a:solidFill>
                  <a:srgbClr val="FF6600"/>
                </a:solidFill>
              </a:rPr>
              <a:t>o </a:t>
            </a:r>
            <a:r>
              <a:rPr lang="it-IT" sz="1400" b="1" i="1" dirty="0">
                <a:solidFill>
                  <a:srgbClr val="FF6600"/>
                </a:solidFill>
              </a:rPr>
              <a:t>Dio, e conosci il mio cuore,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provami e conosci i miei pensieri: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vedi se percorro una via di dolore</a:t>
            </a:r>
          </a:p>
          <a:p>
            <a:pPr marL="0" indent="0">
              <a:buNone/>
            </a:pPr>
            <a:r>
              <a:rPr lang="it-IT" sz="1400" b="1" i="1" dirty="0">
                <a:solidFill>
                  <a:srgbClr val="FF6600"/>
                </a:solidFill>
              </a:rPr>
              <a:t>e guidami per una via di eternità</a:t>
            </a:r>
            <a:r>
              <a:rPr lang="it-IT" sz="1400" b="1" i="1" dirty="0" smtClean="0">
                <a:solidFill>
                  <a:srgbClr val="FF6600"/>
                </a:solidFill>
              </a:rPr>
              <a:t>.</a:t>
            </a:r>
            <a:endParaRPr lang="it-IT" sz="1400" b="1" i="1" dirty="0">
              <a:solidFill>
                <a:srgbClr val="FF66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355976" y="821086"/>
            <a:ext cx="432048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i="1" dirty="0" smtClean="0">
                <a:solidFill>
                  <a:schemeClr val="bg2">
                    <a:lumMod val="50000"/>
                  </a:schemeClr>
                </a:solidFill>
              </a:rPr>
              <a:t>IN PREGHIERA</a:t>
            </a:r>
            <a:endParaRPr lang="it-IT" sz="3200" i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292080" y="917911"/>
            <a:ext cx="3748843" cy="5940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b="1" dirty="0">
                <a:solidFill>
                  <a:schemeClr val="bg2">
                    <a:lumMod val="50000"/>
                  </a:schemeClr>
                </a:solidFill>
              </a:rPr>
              <a:t>PREGHIERA PER RESTARE SVEGLI</a:t>
            </a:r>
            <a:endParaRPr lang="it-IT" sz="1600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it-IT" sz="1200" i="1" dirty="0"/>
              <a:t>(Madeleine </a:t>
            </a:r>
            <a:r>
              <a:rPr lang="it-IT" sz="1200" i="1" dirty="0" err="1"/>
              <a:t>Delbrel</a:t>
            </a:r>
            <a:r>
              <a:rPr lang="it-IT" sz="1200" i="1" dirty="0"/>
              <a:t>)</a:t>
            </a:r>
            <a:endParaRPr lang="it-IT" sz="1200" dirty="0"/>
          </a:p>
          <a:p>
            <a:pPr algn="r"/>
            <a:endParaRPr lang="it-IT" sz="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r"/>
            <a:r>
              <a:rPr lang="it-IT" sz="1600" b="1" dirty="0" smtClean="0">
                <a:solidFill>
                  <a:schemeClr val="accent6">
                    <a:lumMod val="75000"/>
                  </a:schemeClr>
                </a:solidFill>
              </a:rPr>
              <a:t>O </a:t>
            </a:r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Signore,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che continuamente c'incitasti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a star svegli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a scrutare l'aurora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a tenere i calzari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e le pantofole,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fa' che non ci appisoliamo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sulle nostre poltrone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nei nostri anfratti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nelle culle in cui ci dondola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questo mondo di pezza,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ma siamo sempre attenti a percepire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il mormorio della tua Voce,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che continuamente passa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tra fronde della vita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a portare frescura e novità.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Fa' che la nostra sonnolenza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non divenga giaciglio di morte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e - caso mai - dacci Tu un calcio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per star desti</a:t>
            </a:r>
          </a:p>
          <a:p>
            <a:pPr algn="r"/>
            <a:r>
              <a:rPr lang="it-IT" sz="1600" b="1" dirty="0">
                <a:solidFill>
                  <a:schemeClr val="accent6">
                    <a:lumMod val="75000"/>
                  </a:schemeClr>
                </a:solidFill>
              </a:rPr>
              <a:t>e ripartire sempre.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nozio">
  <a:themeElements>
    <a:clrScheme name="Equinozi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Equinozi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nozi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19804</TotalTime>
  <Words>1367</Words>
  <Application>Microsoft Office PowerPoint</Application>
  <PresentationFormat>Presentazione su schermo (4:3)</PresentationFormat>
  <Paragraphs>126</Paragraphs>
  <Slides>7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4" baseType="lpstr">
      <vt:lpstr>Arial</vt:lpstr>
      <vt:lpstr>Calibri</vt:lpstr>
      <vt:lpstr>Constantia</vt:lpstr>
      <vt:lpstr>ＭＳ Ｐゴシック</vt:lpstr>
      <vt:lpstr>Wingdings</vt:lpstr>
      <vt:lpstr>Wingdings 2</vt:lpstr>
      <vt:lpstr>Equinozio</vt:lpstr>
      <vt:lpstr>QUARTA TAPPA   Gesù: l’incontro  che sconvolge</vt:lpstr>
      <vt:lpstr>LA VITA SI RACCONTA</vt:lpstr>
      <vt:lpstr>    LA PAROLA ILLUMINA</vt:lpstr>
      <vt:lpstr>Presentazione standard di PowerPoint</vt:lpstr>
      <vt:lpstr>Presentazione standard di PowerPoint</vt:lpstr>
      <vt:lpstr>Presentazione standard di PowerPoint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PRIMA TAPPA   Elisabetta: l’incontro che stupisce  </dc:title>
  <dc:creator>Bertocchi</dc:creator>
  <cp:lastModifiedBy>Andrea Cavazzoni</cp:lastModifiedBy>
  <cp:revision>121</cp:revision>
  <dcterms:created xsi:type="dcterms:W3CDTF">2015-10-02T12:50:53Z</dcterms:created>
  <dcterms:modified xsi:type="dcterms:W3CDTF">2015-10-28T13:41:39Z</dcterms:modified>
</cp:coreProperties>
</file>