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8" r:id="rId3"/>
    <p:sldId id="261" r:id="rId4"/>
    <p:sldId id="260" r:id="rId5"/>
    <p:sldId id="262" r:id="rId6"/>
    <p:sldId id="263" r:id="rId7"/>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9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it-IT" smtClean="0"/>
              <a:t>Fare clic per modificare stile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Vertical Text Placeholder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it-IT" smtClean="0"/>
              <a:t>Fare clic per modificare stile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it-IT" smtClean="0"/>
              <a:t>Fare clic per modificare stile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it-IT" smtClean="0"/>
              <a:t>Fare clic per modificare gli stili del testo dello schema</a:t>
            </a:r>
          </a:p>
        </p:txBody>
      </p:sp>
      <p:sp>
        <p:nvSpPr>
          <p:cNvPr id="4" name="Date Placeholder 3"/>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pPr/>
              <a:t>‹N›</a:t>
            </a:fld>
            <a:endParaRPr lang="it-IT"/>
          </a:p>
        </p:txBody>
      </p:sp>
      <p:sp>
        <p:nvSpPr>
          <p:cNvPr id="8" name="Title 7"/>
          <p:cNvSpPr>
            <a:spLocks noGrp="1"/>
          </p:cNvSpPr>
          <p:nvPr>
            <p:ph type="title"/>
          </p:nvPr>
        </p:nvSpPr>
        <p:spPr/>
        <p:txBody>
          <a:bodyPr/>
          <a:lstStyle/>
          <a:p>
            <a:r>
              <a:rPr lang="it-IT" smtClean="0"/>
              <a:t>Fare clic per modificare stile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stile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it-IT" smtClean="0"/>
              <a:t>Fare clic per modificare gli stili del testo dello schema</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it-IT" smtClean="0"/>
              <a:t>Fare clic per modificare gli stili del testo dello schema</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Date Placeholder 2"/>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it-IT" smtClean="0"/>
              <a:t>Fare clic per modificare stile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it-IT"/>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8327B13-EE46-1148-A2C3-E262B704F86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it-IT" smtClean="0"/>
              <a:t>Trascinare l'immagine su un segnaposto o fare clic sull'icona per aggiungerla</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it-IT" smtClean="0"/>
              <a:t>Fare clic per modificare stile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A83CC3D5-CFD4-314B-AA71-1F7766861EE4}" type="datetimeFigureOut">
              <a:rPr lang="it-IT" smtClean="0"/>
              <a:pPr/>
              <a:t>20/09/2016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8327B13-EE46-1148-A2C3-E262B704F86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it-IT" smtClean="0"/>
              <a:t>Fare clic per modificare stile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A83CC3D5-CFD4-314B-AA71-1F7766861EE4}" type="datetimeFigureOut">
              <a:rPr lang="it-IT" smtClean="0"/>
              <a:pPr/>
              <a:t>20/09/2016</a:t>
            </a:fld>
            <a:endParaRPr lang="it-IT"/>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it-IT"/>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8327B13-EE46-1148-A2C3-E262B704F86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s://www.youtube.com/watch?v=9WYsrB0iaLk" TargetMode="External"/><Relationship Id="rId3" Type="http://schemas.openxmlformats.org/officeDocument/2006/relationships/hyperlink" Target="Allegato02.docx" TargetMode="External"/><Relationship Id="rId7" Type="http://schemas.openxmlformats.org/officeDocument/2006/relationships/hyperlink" Target="Allegato06.docx" TargetMode="External"/><Relationship Id="rId2" Type="http://schemas.openxmlformats.org/officeDocument/2006/relationships/hyperlink" Target="Allegato01.docx" TargetMode="External"/><Relationship Id="rId1" Type="http://schemas.openxmlformats.org/officeDocument/2006/relationships/slideLayout" Target="../slideLayouts/slideLayout2.xml"/><Relationship Id="rId6" Type="http://schemas.openxmlformats.org/officeDocument/2006/relationships/hyperlink" Target="Allegato05.docx" TargetMode="External"/><Relationship Id="rId5" Type="http://schemas.openxmlformats.org/officeDocument/2006/relationships/hyperlink" Target="Allegato04.docx" TargetMode="External"/><Relationship Id="rId4" Type="http://schemas.openxmlformats.org/officeDocument/2006/relationships/hyperlink" Target="Allegato03.docx" TargetMode="Externa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hyperlink" Target="Allegato13.docx" TargetMode="External"/><Relationship Id="rId3" Type="http://schemas.openxmlformats.org/officeDocument/2006/relationships/hyperlink" Target="Allegato08.docx" TargetMode="External"/><Relationship Id="rId7" Type="http://schemas.openxmlformats.org/officeDocument/2006/relationships/hyperlink" Target="Allegato12.docx" TargetMode="External"/><Relationship Id="rId2" Type="http://schemas.openxmlformats.org/officeDocument/2006/relationships/hyperlink" Target="Allegato07.docx" TargetMode="External"/><Relationship Id="rId1" Type="http://schemas.openxmlformats.org/officeDocument/2006/relationships/slideLayout" Target="../slideLayouts/slideLayout2.xml"/><Relationship Id="rId6" Type="http://schemas.openxmlformats.org/officeDocument/2006/relationships/hyperlink" Target="Allegato11.docx" TargetMode="External"/><Relationship Id="rId5" Type="http://schemas.openxmlformats.org/officeDocument/2006/relationships/hyperlink" Target="Allegato10.docx" TargetMode="External"/><Relationship Id="rId4" Type="http://schemas.openxmlformats.org/officeDocument/2006/relationships/hyperlink" Target="Allegato09.docx" TargetMode="External"/><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hyperlink" Target="Allegato15.docx" TargetMode="External"/><Relationship Id="rId7" Type="http://schemas.openxmlformats.org/officeDocument/2006/relationships/image" Target="../media/image8.jpeg"/><Relationship Id="rId2" Type="http://schemas.openxmlformats.org/officeDocument/2006/relationships/hyperlink" Target="Allegato14.docx" TargetMode="Externa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Allegato17.docx" TargetMode="External"/><Relationship Id="rId4" Type="http://schemas.openxmlformats.org/officeDocument/2006/relationships/hyperlink" Target="Allegato16.docx"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Allegato19.docx" TargetMode="External"/><Relationship Id="rId7" Type="http://schemas.openxmlformats.org/officeDocument/2006/relationships/image" Target="../media/image9.jpeg"/><Relationship Id="rId2" Type="http://schemas.openxmlformats.org/officeDocument/2006/relationships/hyperlink" Target="Allegato18.docx" TargetMode="External"/><Relationship Id="rId1" Type="http://schemas.openxmlformats.org/officeDocument/2006/relationships/slideLayout" Target="../slideLayouts/slideLayout2.xml"/><Relationship Id="rId6" Type="http://schemas.openxmlformats.org/officeDocument/2006/relationships/hyperlink" Target="Allegato22.docx" TargetMode="External"/><Relationship Id="rId5" Type="http://schemas.openxmlformats.org/officeDocument/2006/relationships/hyperlink" Target="Allegato21.docx" TargetMode="External"/><Relationship Id="rId4" Type="http://schemas.openxmlformats.org/officeDocument/2006/relationships/hyperlink" Target="Allegato20.docx"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rot="19140000">
            <a:off x="1507125" y="2935937"/>
            <a:ext cx="2806067" cy="1204306"/>
          </a:xfrm>
        </p:spPr>
        <p:txBody>
          <a:bodyPr/>
          <a:lstStyle/>
          <a:p>
            <a:r>
              <a:rPr lang="it-IT" sz="6000" b="1" dirty="0" smtClean="0">
                <a:solidFill>
                  <a:schemeClr val="accent3"/>
                </a:solidFill>
                <a:latin typeface="Arial Rounded MT Bold"/>
                <a:cs typeface="Arial Rounded MT Bold"/>
              </a:rPr>
              <a:t>SOTTO</a:t>
            </a:r>
            <a:endParaRPr lang="it-IT" sz="6000" b="1" dirty="0">
              <a:solidFill>
                <a:schemeClr val="accent3"/>
              </a:solidFill>
              <a:latin typeface="Arial Rounded MT Bold"/>
              <a:cs typeface="Arial Rounded MT Bold"/>
            </a:endParaRPr>
          </a:p>
        </p:txBody>
      </p:sp>
      <p:sp>
        <p:nvSpPr>
          <p:cNvPr id="3" name="Sottotitolo 2"/>
          <p:cNvSpPr>
            <a:spLocks noGrp="1"/>
          </p:cNvSpPr>
          <p:nvPr>
            <p:ph type="subTitle" idx="1"/>
          </p:nvPr>
        </p:nvSpPr>
        <p:spPr>
          <a:xfrm>
            <a:off x="1128732" y="5746197"/>
            <a:ext cx="5364001" cy="1010170"/>
          </a:xfrm>
        </p:spPr>
        <p:txBody>
          <a:bodyPr>
            <a:noAutofit/>
          </a:bodyPr>
          <a:lstStyle/>
          <a:p>
            <a:pPr algn="r"/>
            <a:r>
              <a:rPr lang="it-IT" sz="2800" b="1" dirty="0" smtClean="0">
                <a:solidFill>
                  <a:schemeClr val="accent2"/>
                </a:solidFill>
                <a:latin typeface="Arial Rounded MT Bold"/>
                <a:cs typeface="Arial Rounded MT Bold"/>
              </a:rPr>
              <a:t>SECONDA TAPPA</a:t>
            </a:r>
          </a:p>
          <a:p>
            <a:r>
              <a:rPr lang="it-IT" sz="2400" b="1" dirty="0" smtClean="0">
                <a:solidFill>
                  <a:srgbClr val="FFC913"/>
                </a:solidFill>
                <a:latin typeface="Arial Rounded MT Bold"/>
                <a:cs typeface="Arial Rounded MT Bold"/>
              </a:rPr>
              <a:t>EREDITERANNO LA TERRA</a:t>
            </a:r>
            <a:endParaRPr lang="it-IT" sz="2400" b="1" dirty="0">
              <a:solidFill>
                <a:srgbClr val="FFC913"/>
              </a:solidFill>
              <a:latin typeface="Arial Rounded MT Bold"/>
              <a:cs typeface="Arial Rounded MT Bold"/>
            </a:endParaRPr>
          </a:p>
        </p:txBody>
      </p:sp>
      <p:sp>
        <p:nvSpPr>
          <p:cNvPr id="4" name="CasellaDiTesto 3"/>
          <p:cNvSpPr txBox="1"/>
          <p:nvPr/>
        </p:nvSpPr>
        <p:spPr>
          <a:xfrm rot="8291082">
            <a:off x="2140832" y="3749801"/>
            <a:ext cx="2927304" cy="1015663"/>
          </a:xfrm>
          <a:prstGeom prst="rect">
            <a:avLst/>
          </a:prstGeom>
          <a:noFill/>
        </p:spPr>
        <p:txBody>
          <a:bodyPr wrap="none" rtlCol="0">
            <a:spAutoFit/>
          </a:bodyPr>
          <a:lstStyle/>
          <a:p>
            <a:r>
              <a:rPr lang="it-IT" sz="6000" b="1" dirty="0" smtClean="0">
                <a:solidFill>
                  <a:srgbClr val="F96A1B"/>
                </a:solidFill>
                <a:latin typeface="Arial Rounded MT Bold"/>
                <a:cs typeface="Arial Rounded MT Bold"/>
              </a:rPr>
              <a:t>SOPRA</a:t>
            </a:r>
            <a:endParaRPr lang="it-IT" sz="6000" b="1" dirty="0">
              <a:solidFill>
                <a:srgbClr val="F96A1B"/>
              </a:solidFill>
              <a:latin typeface="Arial Rounded MT Bold"/>
              <a:cs typeface="Arial Rounded MT Bold"/>
            </a:endParaRPr>
          </a:p>
        </p:txBody>
      </p:sp>
      <p:pic>
        <p:nvPicPr>
          <p:cNvPr id="5" name="Immagin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3108" y="236699"/>
            <a:ext cx="855624" cy="8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4"/>
          <p:cNvSpPr txBox="1">
            <a:spLocks noChangeArrowheads="1"/>
          </p:cNvSpPr>
          <p:nvPr/>
        </p:nvSpPr>
        <p:spPr bwMode="auto">
          <a:xfrm>
            <a:off x="951212" y="732537"/>
            <a:ext cx="292231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800" dirty="0" smtClean="0">
                <a:solidFill>
                  <a:schemeClr val="accent3">
                    <a:lumMod val="75000"/>
                  </a:schemeClr>
                </a:solidFill>
              </a:rPr>
              <a:t>Azione Cattolica </a:t>
            </a:r>
            <a:r>
              <a:rPr lang="it-IT" sz="1800" dirty="0">
                <a:solidFill>
                  <a:schemeClr val="accent3">
                    <a:lumMod val="75000"/>
                  </a:schemeClr>
                </a:solidFill>
              </a:rPr>
              <a:t>Italiana</a:t>
            </a:r>
          </a:p>
          <a:p>
            <a:pPr eaLnBrk="1" hangingPunct="1">
              <a:lnSpc>
                <a:spcPct val="0"/>
              </a:lnSpc>
            </a:pPr>
            <a:r>
              <a:rPr lang="it-IT" sz="1800" dirty="0">
                <a:solidFill>
                  <a:srgbClr val="F9C731"/>
                </a:solidFill>
              </a:rPr>
              <a:t>______________________</a:t>
            </a:r>
          </a:p>
          <a:p>
            <a:pPr eaLnBrk="1" hangingPunct="1"/>
            <a:endParaRPr lang="it-IT" sz="1800" dirty="0">
              <a:solidFill>
                <a:srgbClr val="F9C731"/>
              </a:solidFill>
            </a:endParaRPr>
          </a:p>
        </p:txBody>
      </p:sp>
      <p:sp>
        <p:nvSpPr>
          <p:cNvPr id="11" name="CasellaDiTesto 10"/>
          <p:cNvSpPr txBox="1"/>
          <p:nvPr/>
        </p:nvSpPr>
        <p:spPr>
          <a:xfrm>
            <a:off x="3524923" y="245324"/>
            <a:ext cx="5601825" cy="5262979"/>
          </a:xfrm>
          <a:prstGeom prst="rect">
            <a:avLst/>
          </a:prstGeom>
          <a:noFill/>
        </p:spPr>
        <p:txBody>
          <a:bodyPr wrap="square" rtlCol="0">
            <a:spAutoFit/>
          </a:bodyPr>
          <a:lstStyle/>
          <a:p>
            <a:pPr algn="r"/>
            <a:r>
              <a:rPr lang="it-IT" sz="1400" dirty="0" smtClean="0">
                <a:solidFill>
                  <a:schemeClr val="bg1"/>
                </a:solidFill>
              </a:rPr>
              <a:t>Gesù ci dice: </a:t>
            </a:r>
          </a:p>
          <a:p>
            <a:pPr algn="r"/>
            <a:r>
              <a:rPr lang="it-IT" sz="1400" dirty="0" smtClean="0">
                <a:solidFill>
                  <a:schemeClr val="bg1"/>
                </a:solidFill>
              </a:rPr>
              <a:t>“Ti rendo lode, Padre, del</a:t>
            </a:r>
          </a:p>
          <a:p>
            <a:pPr algn="r"/>
            <a:r>
              <a:rPr lang="it-IT" sz="1400" dirty="0" smtClean="0">
                <a:solidFill>
                  <a:schemeClr val="bg1"/>
                </a:solidFill>
              </a:rPr>
              <a:t> cielo e della terra,perché hai</a:t>
            </a:r>
          </a:p>
          <a:p>
            <a:pPr algn="r"/>
            <a:r>
              <a:rPr lang="it-IT" sz="1400" dirty="0" smtClean="0">
                <a:solidFill>
                  <a:schemeClr val="bg1"/>
                </a:solidFill>
              </a:rPr>
              <a:t>nascosto queste cose ai sapienti</a:t>
            </a:r>
          </a:p>
          <a:p>
            <a:pPr algn="r"/>
            <a:r>
              <a:rPr lang="it-IT" sz="1400" dirty="0" smtClean="0">
                <a:solidFill>
                  <a:schemeClr val="bg1"/>
                </a:solidFill>
              </a:rPr>
              <a:t>e ai dotti e le hai rivelate ai piccoli”. </a:t>
            </a:r>
          </a:p>
          <a:p>
            <a:pPr algn="r"/>
            <a:r>
              <a:rPr lang="it-IT" sz="1400" dirty="0" smtClean="0">
                <a:solidFill>
                  <a:schemeClr val="bg1"/>
                </a:solidFill>
              </a:rPr>
              <a:t>Con poche parole il Signore riesce a</a:t>
            </a:r>
          </a:p>
          <a:p>
            <a:pPr algn="r"/>
            <a:r>
              <a:rPr lang="it-IT" sz="1400" dirty="0" smtClean="0">
                <a:solidFill>
                  <a:schemeClr val="bg1"/>
                </a:solidFill>
              </a:rPr>
              <a:t>ribaltare la logica che governa questo </a:t>
            </a:r>
          </a:p>
          <a:p>
            <a:pPr algn="r"/>
            <a:r>
              <a:rPr lang="it-IT" sz="1400" dirty="0" smtClean="0">
                <a:solidFill>
                  <a:schemeClr val="bg1"/>
                </a:solidFill>
              </a:rPr>
              <a:t>mondo dove i potenti e i grandi sembrano</a:t>
            </a:r>
          </a:p>
          <a:p>
            <a:pPr algn="r"/>
            <a:r>
              <a:rPr lang="it-IT" sz="1400" dirty="0" smtClean="0">
                <a:solidFill>
                  <a:schemeClr val="bg1"/>
                </a:solidFill>
              </a:rPr>
              <a:t>avere le chiavi della conoscenza e per questo</a:t>
            </a:r>
          </a:p>
          <a:p>
            <a:pPr algn="r"/>
            <a:r>
              <a:rPr lang="it-IT" sz="1400" dirty="0" smtClean="0">
                <a:solidFill>
                  <a:schemeClr val="bg1"/>
                </a:solidFill>
              </a:rPr>
              <a:t>possono decidere ogni cosa passando anche sopra</a:t>
            </a:r>
          </a:p>
          <a:p>
            <a:pPr algn="r"/>
            <a:r>
              <a:rPr lang="it-IT" sz="1400" dirty="0" smtClean="0">
                <a:solidFill>
                  <a:schemeClr val="bg1"/>
                </a:solidFill>
              </a:rPr>
              <a:t>alla dignità e alla vita dei più piccoli e poveri.</a:t>
            </a:r>
          </a:p>
          <a:p>
            <a:pPr algn="r"/>
            <a:r>
              <a:rPr lang="it-IT" sz="1400" dirty="0" smtClean="0">
                <a:solidFill>
                  <a:schemeClr val="bg1"/>
                </a:solidFill>
              </a:rPr>
              <a:t>Ora scopriamo che in realtà sono coloro che la società </a:t>
            </a:r>
          </a:p>
          <a:p>
            <a:pPr algn="r"/>
            <a:r>
              <a:rPr lang="it-IT" sz="1400" dirty="0" smtClean="0">
                <a:solidFill>
                  <a:schemeClr val="bg1"/>
                </a:solidFill>
              </a:rPr>
              <a:t>considera ultimi (ammalati, sofferenti, piccoli, anziani, poveri..)</a:t>
            </a:r>
          </a:p>
          <a:p>
            <a:pPr algn="r"/>
            <a:r>
              <a:rPr lang="it-IT" sz="1400" dirty="0" smtClean="0">
                <a:solidFill>
                  <a:schemeClr val="bg1"/>
                </a:solidFill>
              </a:rPr>
              <a:t>ad avere la capacità di distinguere più chiaramente la Verità,</a:t>
            </a:r>
          </a:p>
          <a:p>
            <a:pPr algn="r"/>
            <a:r>
              <a:rPr lang="it-IT" sz="1400" dirty="0" smtClean="0">
                <a:solidFill>
                  <a:schemeClr val="bg1"/>
                </a:solidFill>
              </a:rPr>
              <a:t>e di riconoscere le cose nella loro essenza più profonda.</a:t>
            </a:r>
          </a:p>
          <a:p>
            <a:pPr algn="r"/>
            <a:r>
              <a:rPr lang="it-IT" sz="1400" dirty="0" smtClean="0">
                <a:solidFill>
                  <a:schemeClr val="bg1"/>
                </a:solidFill>
              </a:rPr>
              <a:t>E’ proprio a loro che Gesù si rivolge dicendo.</a:t>
            </a:r>
          </a:p>
          <a:p>
            <a:pPr algn="r"/>
            <a:r>
              <a:rPr lang="it-IT" sz="1400" dirty="0" smtClean="0">
                <a:solidFill>
                  <a:schemeClr val="bg1"/>
                </a:solidFill>
              </a:rPr>
              <a:t> “ Venite a me voi che siete stanchi e oppressi e io vi darò ristoro”. </a:t>
            </a:r>
          </a:p>
          <a:p>
            <a:pPr algn="r"/>
            <a:r>
              <a:rPr lang="it-IT" sz="1400" dirty="0" smtClean="0">
                <a:solidFill>
                  <a:schemeClr val="bg1"/>
                </a:solidFill>
              </a:rPr>
              <a:t>Che grande consolazione e che infinito amore Gesù ci trasmette </a:t>
            </a:r>
          </a:p>
          <a:p>
            <a:pPr algn="r"/>
            <a:r>
              <a:rPr lang="it-IT" sz="1400" dirty="0" smtClean="0">
                <a:solidFill>
                  <a:schemeClr val="bg1"/>
                </a:solidFill>
              </a:rPr>
              <a:t>con queste parole invitandoci a riporre nelle sue mani tutti i nostri dolori e le nostre preoccupazioni. Gesù ci chiede di  provare ad accettare le difficoltà che la vita ci mette davanti senza ricorrere ad atteggiamenti di violenza, ma diventando simili a lui, miti e umili di cuore. </a:t>
            </a:r>
          </a:p>
          <a:p>
            <a:r>
              <a:rPr lang="it-IT" sz="1400" dirty="0" smtClean="0">
                <a:solidFill>
                  <a:schemeClr val="accent2"/>
                </a:solidFill>
              </a:rPr>
              <a:t>Riusciamo a essere miti e umili di cuore</a:t>
            </a:r>
          </a:p>
          <a:p>
            <a:r>
              <a:rPr lang="it-IT" sz="1400" dirty="0" smtClean="0">
                <a:solidFill>
                  <a:schemeClr val="accent2"/>
                </a:solidFill>
              </a:rPr>
              <a:t>come Gesù ci invita a comportarci?</a:t>
            </a:r>
          </a:p>
        </p:txBody>
      </p:sp>
      <p:pic>
        <p:nvPicPr>
          <p:cNvPr id="10" name="Picture 2" descr="Risultati immagini per dipinto di gesù che abbraccia i miti e umili"/>
          <p:cNvPicPr>
            <a:picLocks noChangeAspect="1" noChangeArrowheads="1"/>
          </p:cNvPicPr>
          <p:nvPr/>
        </p:nvPicPr>
        <p:blipFill>
          <a:blip r:embed="rId3"/>
          <a:srcRect/>
          <a:stretch>
            <a:fillRect/>
          </a:stretch>
        </p:blipFill>
        <p:spPr bwMode="auto">
          <a:xfrm>
            <a:off x="6888910" y="5108722"/>
            <a:ext cx="1969839" cy="1647645"/>
          </a:xfrm>
          <a:prstGeom prst="rect">
            <a:avLst/>
          </a:prstGeom>
          <a:noFill/>
          <a:ln w="22225">
            <a:solidFill>
              <a:schemeClr val="accent2"/>
            </a:solidFill>
          </a:ln>
        </p:spPr>
      </p:pic>
    </p:spTree>
    <p:extLst>
      <p:ext uri="{BB962C8B-B14F-4D97-AF65-F5344CB8AC3E}">
        <p14:creationId xmlns:p14="http://schemas.microsoft.com/office/powerpoint/2010/main" val="1744762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67282" y="298407"/>
            <a:ext cx="4132095" cy="548640"/>
          </a:xfrm>
        </p:spPr>
        <p:txBody>
          <a:bodyPr/>
          <a:lstStyle/>
          <a:p>
            <a:r>
              <a:rPr lang="it-IT" dirty="0" smtClean="0">
                <a:solidFill>
                  <a:schemeClr val="accent2"/>
                </a:solidFill>
                <a:latin typeface="Arial Rounded MT Bold"/>
                <a:cs typeface="Arial Rounded MT Bold"/>
              </a:rPr>
              <a:t>LA VITA SI RACCONTA</a:t>
            </a:r>
            <a:endParaRPr lang="it-IT" dirty="0">
              <a:solidFill>
                <a:schemeClr val="accent2"/>
              </a:solidFill>
              <a:latin typeface="Arial Rounded MT Bold"/>
              <a:cs typeface="Arial Rounded MT Bold"/>
            </a:endParaRPr>
          </a:p>
        </p:txBody>
      </p:sp>
      <p:sp>
        <p:nvSpPr>
          <p:cNvPr id="3" name="Segnaposto contenuto 2"/>
          <p:cNvSpPr>
            <a:spLocks noGrp="1"/>
          </p:cNvSpPr>
          <p:nvPr>
            <p:ph idx="1"/>
          </p:nvPr>
        </p:nvSpPr>
        <p:spPr>
          <a:xfrm>
            <a:off x="604448" y="1250632"/>
            <a:ext cx="8116219" cy="3791235"/>
          </a:xfrm>
        </p:spPr>
        <p:txBody>
          <a:bodyPr>
            <a:normAutofit/>
          </a:bodyPr>
          <a:lstStyle/>
          <a:p>
            <a:pPr>
              <a:buFont typeface="Wingdings" charset="2"/>
              <a:buChar char="v"/>
            </a:pPr>
            <a:r>
              <a:rPr lang="it-IT" dirty="0" smtClean="0">
                <a:solidFill>
                  <a:schemeClr val="accent3">
                    <a:lumMod val="75000"/>
                  </a:schemeClr>
                </a:solidFill>
              </a:rPr>
              <a:t>Il taccuino </a:t>
            </a:r>
            <a:r>
              <a:rPr lang="it-IT" dirty="0" smtClean="0">
                <a:solidFill>
                  <a:srgbClr val="FFC000"/>
                </a:solidFill>
                <a:hlinkClick r:id="rId2" action="ppaction://hlinkfile"/>
              </a:rPr>
              <a:t>(allegato 1)</a:t>
            </a:r>
            <a:endParaRPr lang="it-IT" dirty="0" smtClean="0">
              <a:solidFill>
                <a:srgbClr val="FFC000"/>
              </a:solidFill>
            </a:endParaRPr>
          </a:p>
          <a:p>
            <a:pPr>
              <a:buFont typeface="Wingdings" charset="2"/>
              <a:buChar char="v"/>
            </a:pPr>
            <a:endParaRPr lang="it-IT" dirty="0" smtClean="0">
              <a:solidFill>
                <a:srgbClr val="FFC000"/>
              </a:solidFill>
            </a:endParaRPr>
          </a:p>
          <a:p>
            <a:pPr>
              <a:buFont typeface="Wingdings" charset="2"/>
              <a:buChar char="v"/>
            </a:pPr>
            <a:r>
              <a:rPr lang="it-IT" dirty="0" smtClean="0">
                <a:solidFill>
                  <a:schemeClr val="accent3">
                    <a:lumMod val="75000"/>
                  </a:schemeClr>
                </a:solidFill>
              </a:rPr>
              <a:t>Una dinamica </a:t>
            </a:r>
            <a:r>
              <a:rPr lang="it-IT" dirty="0" smtClean="0">
                <a:solidFill>
                  <a:srgbClr val="FFC913"/>
                </a:solidFill>
                <a:hlinkClick r:id="rId3" action="ppaction://hlinkfile"/>
              </a:rPr>
              <a:t>(allegato 2)</a:t>
            </a:r>
            <a:endParaRPr lang="it-IT" dirty="0" smtClean="0">
              <a:solidFill>
                <a:srgbClr val="FFC913"/>
              </a:solidFill>
            </a:endParaRPr>
          </a:p>
          <a:p>
            <a:pPr>
              <a:buFont typeface="Wingdings" charset="2"/>
              <a:buChar char="v"/>
            </a:pPr>
            <a:endParaRPr lang="it-IT" dirty="0" smtClean="0">
              <a:solidFill>
                <a:srgbClr val="FFC913"/>
              </a:solidFill>
            </a:endParaRPr>
          </a:p>
          <a:p>
            <a:pPr>
              <a:buFont typeface="Wingdings" charset="2"/>
              <a:buChar char="v"/>
            </a:pPr>
            <a:r>
              <a:rPr lang="it-IT" dirty="0" smtClean="0">
                <a:solidFill>
                  <a:schemeClr val="accent3">
                    <a:lumMod val="75000"/>
                  </a:schemeClr>
                </a:solidFill>
              </a:rPr>
              <a:t>Film: “Woman in </a:t>
            </a:r>
            <a:r>
              <a:rPr lang="it-IT" dirty="0" err="1" smtClean="0">
                <a:solidFill>
                  <a:schemeClr val="accent3">
                    <a:lumMod val="75000"/>
                  </a:schemeClr>
                </a:solidFill>
              </a:rPr>
              <a:t>Gold</a:t>
            </a:r>
            <a:r>
              <a:rPr lang="it-IT" dirty="0" smtClean="0">
                <a:solidFill>
                  <a:schemeClr val="accent3">
                    <a:lumMod val="75000"/>
                  </a:schemeClr>
                </a:solidFill>
              </a:rPr>
              <a:t>” di Simon Curtis</a:t>
            </a:r>
            <a:r>
              <a:rPr lang="it-IT" dirty="0" smtClean="0"/>
              <a:t> </a:t>
            </a:r>
            <a:r>
              <a:rPr lang="it-IT" dirty="0" smtClean="0">
                <a:solidFill>
                  <a:srgbClr val="FFC000"/>
                </a:solidFill>
                <a:hlinkClick r:id="rId4" action="ppaction://hlinkfile"/>
              </a:rPr>
              <a:t>(allegato 3)</a:t>
            </a:r>
            <a:endParaRPr lang="it-IT" dirty="0" smtClean="0">
              <a:solidFill>
                <a:srgbClr val="FFC000"/>
              </a:solidFill>
            </a:endParaRPr>
          </a:p>
          <a:p>
            <a:pPr>
              <a:buFont typeface="Wingdings" charset="2"/>
              <a:buChar char="v"/>
            </a:pPr>
            <a:endParaRPr lang="pl-PL" dirty="0" smtClean="0">
              <a:solidFill>
                <a:srgbClr val="FFC000"/>
              </a:solidFill>
            </a:endParaRPr>
          </a:p>
          <a:p>
            <a:pPr>
              <a:buFont typeface="Wingdings" charset="2"/>
              <a:buChar char="v"/>
            </a:pPr>
            <a:r>
              <a:rPr lang="it-IT" dirty="0" smtClean="0">
                <a:solidFill>
                  <a:srgbClr val="0679A3"/>
                </a:solidFill>
              </a:rPr>
              <a:t>Canzoni: “Il Dio delle piccole cose” </a:t>
            </a:r>
            <a:r>
              <a:rPr lang="it-IT" dirty="0" smtClean="0">
                <a:solidFill>
                  <a:schemeClr val="accent3">
                    <a:lumMod val="75000"/>
                  </a:schemeClr>
                </a:solidFill>
              </a:rPr>
              <a:t>di </a:t>
            </a:r>
            <a:r>
              <a:rPr lang="it-IT" dirty="0" err="1" smtClean="0">
                <a:solidFill>
                  <a:schemeClr val="accent3">
                    <a:lumMod val="75000"/>
                  </a:schemeClr>
                </a:solidFill>
              </a:rPr>
              <a:t>Fabi</a:t>
            </a:r>
            <a:r>
              <a:rPr lang="it-IT" dirty="0" smtClean="0">
                <a:solidFill>
                  <a:schemeClr val="accent3">
                    <a:lumMod val="75000"/>
                  </a:schemeClr>
                </a:solidFill>
              </a:rPr>
              <a:t>, Silvestri e </a:t>
            </a:r>
            <a:r>
              <a:rPr lang="it-IT" dirty="0" err="1" smtClean="0">
                <a:solidFill>
                  <a:schemeClr val="accent3">
                    <a:lumMod val="75000"/>
                  </a:schemeClr>
                </a:solidFill>
              </a:rPr>
              <a:t>Gazzè</a:t>
            </a:r>
            <a:r>
              <a:rPr lang="it-IT" dirty="0" smtClean="0">
                <a:solidFill>
                  <a:schemeClr val="accent3">
                    <a:lumMod val="75000"/>
                  </a:schemeClr>
                </a:solidFill>
              </a:rPr>
              <a:t> </a:t>
            </a:r>
            <a:r>
              <a:rPr lang="it-IT" dirty="0" smtClean="0">
                <a:solidFill>
                  <a:schemeClr val="accent3">
                    <a:lumMod val="75000"/>
                  </a:schemeClr>
                </a:solidFill>
              </a:rPr>
              <a:t> </a:t>
            </a:r>
            <a:r>
              <a:rPr lang="it-IT" dirty="0" smtClean="0">
                <a:solidFill>
                  <a:srgbClr val="FFC913"/>
                </a:solidFill>
                <a:hlinkClick r:id="rId5" action="ppaction://hlinkfile"/>
              </a:rPr>
              <a:t>(</a:t>
            </a:r>
            <a:r>
              <a:rPr lang="it-IT" dirty="0" smtClean="0">
                <a:solidFill>
                  <a:srgbClr val="FFC913"/>
                </a:solidFill>
                <a:hlinkClick r:id="rId5" action="ppaction://hlinkfile"/>
              </a:rPr>
              <a:t>allegato 4)</a:t>
            </a:r>
            <a:endParaRPr lang="it-IT" dirty="0" smtClean="0">
              <a:solidFill>
                <a:srgbClr val="FFC913"/>
              </a:solidFill>
            </a:endParaRPr>
          </a:p>
          <a:p>
            <a:r>
              <a:rPr lang="it-IT" dirty="0" smtClean="0">
                <a:solidFill>
                  <a:srgbClr val="000000"/>
                </a:solidFill>
              </a:rPr>
              <a:t>                      </a:t>
            </a:r>
            <a:r>
              <a:rPr lang="it-IT" dirty="0" smtClean="0">
                <a:solidFill>
                  <a:srgbClr val="0070C0"/>
                </a:solidFill>
              </a:rPr>
              <a:t>“Grazie” </a:t>
            </a:r>
            <a:r>
              <a:rPr lang="it-IT" dirty="0" smtClean="0">
                <a:solidFill>
                  <a:schemeClr val="accent3">
                    <a:lumMod val="75000"/>
                  </a:schemeClr>
                </a:solidFill>
              </a:rPr>
              <a:t>dei Controtempo </a:t>
            </a:r>
            <a:r>
              <a:rPr lang="it-IT" dirty="0" smtClean="0">
                <a:solidFill>
                  <a:srgbClr val="FFC913"/>
                </a:solidFill>
                <a:hlinkClick r:id="rId6" action="ppaction://hlinkfile"/>
              </a:rPr>
              <a:t>(allegato 5)</a:t>
            </a:r>
            <a:endParaRPr lang="it-IT" dirty="0" smtClean="0">
              <a:solidFill>
                <a:srgbClr val="FFC913"/>
              </a:solidFill>
            </a:endParaRPr>
          </a:p>
          <a:p>
            <a:endParaRPr lang="pl-PL" dirty="0" smtClean="0">
              <a:solidFill>
                <a:srgbClr val="FFC913"/>
              </a:solidFill>
            </a:endParaRPr>
          </a:p>
          <a:p>
            <a:pPr>
              <a:buFont typeface="Wingdings" charset="2"/>
              <a:buChar char="v"/>
            </a:pPr>
            <a:r>
              <a:rPr lang="it-IT" dirty="0" smtClean="0">
                <a:solidFill>
                  <a:srgbClr val="0679A3"/>
                </a:solidFill>
              </a:rPr>
              <a:t>Video su “Medici senza frontiere –Chi siamo-” </a:t>
            </a:r>
            <a:r>
              <a:rPr lang="it-IT" dirty="0" smtClean="0">
                <a:solidFill>
                  <a:srgbClr val="FFC913"/>
                </a:solidFill>
                <a:hlinkClick r:id="rId7" action="ppaction://hlinkfile"/>
              </a:rPr>
              <a:t>(allegato 6)</a:t>
            </a:r>
            <a:r>
              <a:rPr lang="it-IT" i="1" dirty="0" smtClean="0"/>
              <a:t> </a:t>
            </a:r>
            <a:r>
              <a:rPr lang="it-IT" sz="1400" i="1" dirty="0" smtClean="0">
                <a:solidFill>
                  <a:srgbClr val="FFC000"/>
                </a:solidFill>
                <a:hlinkClick r:id="rId8"/>
              </a:rPr>
              <a:t>https://www.youtube.com/watch?v=9WYsrB0iaLk</a:t>
            </a:r>
            <a:endParaRPr lang="it-IT" sz="1400" dirty="0" smtClean="0">
              <a:solidFill>
                <a:srgbClr val="FFC000"/>
              </a:solidFill>
            </a:endParaRPr>
          </a:p>
          <a:p>
            <a:pPr>
              <a:buFont typeface="Wingdings" charset="2"/>
              <a:buChar char="v"/>
            </a:pPr>
            <a:endParaRPr lang="it-IT" dirty="0" smtClean="0">
              <a:solidFill>
                <a:srgbClr val="FFC913"/>
              </a:solidFill>
            </a:endParaRPr>
          </a:p>
          <a:p>
            <a:pPr>
              <a:buFont typeface="Wingdings" charset="2"/>
              <a:buChar char="v"/>
            </a:pPr>
            <a:endParaRPr lang="it-IT" dirty="0" smtClean="0">
              <a:solidFill>
                <a:srgbClr val="FFC913"/>
              </a:solidFill>
            </a:endParaRPr>
          </a:p>
          <a:p>
            <a:pPr>
              <a:buFont typeface="Wingdings" charset="2"/>
              <a:buChar char="v"/>
            </a:pPr>
            <a:endParaRPr lang="it-IT" dirty="0" smtClean="0">
              <a:solidFill>
                <a:srgbClr val="FFC913"/>
              </a:solidFill>
            </a:endParaRPr>
          </a:p>
          <a:p>
            <a:pPr>
              <a:buFont typeface="Wingdings" charset="2"/>
              <a:buChar char="v"/>
            </a:pPr>
            <a:endParaRPr lang="pl-PL" dirty="0" smtClean="0">
              <a:solidFill>
                <a:srgbClr val="FFC913"/>
              </a:solidFill>
            </a:endParaRPr>
          </a:p>
          <a:p>
            <a:endParaRPr lang="it-IT" dirty="0" smtClean="0">
              <a:solidFill>
                <a:schemeClr val="accent3">
                  <a:lumMod val="75000"/>
                </a:schemeClr>
              </a:solidFill>
            </a:endParaRPr>
          </a:p>
          <a:p>
            <a:pPr>
              <a:buFont typeface="Wingdings" charset="2"/>
              <a:buChar char="v"/>
            </a:pPr>
            <a:endParaRPr lang="it-IT" dirty="0" smtClean="0">
              <a:solidFill>
                <a:schemeClr val="accent3">
                  <a:lumMod val="75000"/>
                </a:schemeClr>
              </a:solidFill>
            </a:endParaRPr>
          </a:p>
        </p:txBody>
      </p:sp>
      <p:sp>
        <p:nvSpPr>
          <p:cNvPr id="6" name="CasellaDiTesto 5"/>
          <p:cNvSpPr txBox="1"/>
          <p:nvPr/>
        </p:nvSpPr>
        <p:spPr>
          <a:xfrm>
            <a:off x="4555112" y="5995974"/>
            <a:ext cx="4442239" cy="830997"/>
          </a:xfrm>
          <a:prstGeom prst="rect">
            <a:avLst/>
          </a:prstGeom>
          <a:noFill/>
        </p:spPr>
        <p:txBody>
          <a:bodyPr wrap="square" rtlCol="0">
            <a:spAutoFit/>
          </a:bodyPr>
          <a:lstStyle/>
          <a:p>
            <a:r>
              <a:rPr lang="it-IT" sz="1200" dirty="0" smtClean="0">
                <a:solidFill>
                  <a:srgbClr val="FFC000"/>
                </a:solidFill>
              </a:rPr>
              <a:t>“</a:t>
            </a:r>
            <a:r>
              <a:rPr lang="it-IT" sz="1200" dirty="0" smtClean="0">
                <a:solidFill>
                  <a:srgbClr val="FFC913"/>
                </a:solidFill>
              </a:rPr>
              <a:t>Sono</a:t>
            </a:r>
            <a:r>
              <a:rPr lang="it-IT" sz="1200" dirty="0" smtClean="0">
                <a:solidFill>
                  <a:srgbClr val="FFC000"/>
                </a:solidFill>
              </a:rPr>
              <a:t> come una piccola matita nelle Sue mani, nient'altro.</a:t>
            </a:r>
            <a:br>
              <a:rPr lang="it-IT" sz="1200" dirty="0" smtClean="0">
                <a:solidFill>
                  <a:srgbClr val="FFC000"/>
                </a:solidFill>
              </a:rPr>
            </a:br>
            <a:r>
              <a:rPr lang="it-IT" sz="1200" dirty="0" smtClean="0">
                <a:solidFill>
                  <a:srgbClr val="FFC000"/>
                </a:solidFill>
              </a:rPr>
              <a:t>È Lui che pensa. È Lui che scrive.</a:t>
            </a:r>
            <a:br>
              <a:rPr lang="it-IT" sz="1200" dirty="0" smtClean="0">
                <a:solidFill>
                  <a:srgbClr val="FFC000"/>
                </a:solidFill>
              </a:rPr>
            </a:br>
            <a:r>
              <a:rPr lang="it-IT" sz="1200" dirty="0" smtClean="0">
                <a:solidFill>
                  <a:srgbClr val="FFC000"/>
                </a:solidFill>
              </a:rPr>
              <a:t>La matita non ha nulla a che fare con tutto questo.</a:t>
            </a:r>
            <a:br>
              <a:rPr lang="it-IT" sz="1200" dirty="0" smtClean="0">
                <a:solidFill>
                  <a:srgbClr val="FFC000"/>
                </a:solidFill>
              </a:rPr>
            </a:br>
            <a:r>
              <a:rPr lang="it-IT" sz="1200" dirty="0" smtClean="0">
                <a:solidFill>
                  <a:srgbClr val="FFC000"/>
                </a:solidFill>
              </a:rPr>
              <a:t>La matita deve solo poter essere usata.</a:t>
            </a:r>
            <a:r>
              <a:rPr lang="it-IT" sz="1200" i="1" dirty="0" smtClean="0">
                <a:solidFill>
                  <a:srgbClr val="FFC000"/>
                </a:solidFill>
                <a:latin typeface="American Typewriter"/>
              </a:rPr>
              <a:t>”     </a:t>
            </a:r>
            <a:r>
              <a:rPr lang="it-IT" sz="1000" i="1" dirty="0" smtClean="0">
                <a:solidFill>
                  <a:srgbClr val="FFC000"/>
                </a:solidFill>
                <a:latin typeface="American Typewriter"/>
              </a:rPr>
              <a:t>Madre Teresa di Calcutta</a:t>
            </a:r>
            <a:endParaRPr lang="it-IT" sz="1000" dirty="0">
              <a:solidFill>
                <a:srgbClr val="FFC000"/>
              </a:solidFill>
            </a:endParaRPr>
          </a:p>
        </p:txBody>
      </p:sp>
      <p:sp>
        <p:nvSpPr>
          <p:cNvPr id="13" name="CasellaDiTesto 12"/>
          <p:cNvSpPr txBox="1"/>
          <p:nvPr/>
        </p:nvSpPr>
        <p:spPr>
          <a:xfrm>
            <a:off x="967282" y="872262"/>
            <a:ext cx="4465518" cy="369332"/>
          </a:xfrm>
          <a:prstGeom prst="rect">
            <a:avLst/>
          </a:prstGeom>
          <a:noFill/>
        </p:spPr>
        <p:txBody>
          <a:bodyPr wrap="none" rtlCol="0">
            <a:spAutoFit/>
          </a:bodyPr>
          <a:lstStyle/>
          <a:p>
            <a:r>
              <a:rPr lang="it-IT" b="1" dirty="0" smtClean="0">
                <a:solidFill>
                  <a:schemeClr val="accent3">
                    <a:lumMod val="75000"/>
                  </a:schemeClr>
                </a:solidFill>
              </a:rPr>
              <a:t>Alcuni spunti da cui far partire la riflessione</a:t>
            </a:r>
            <a:r>
              <a:rPr lang="it-IT" b="1" dirty="0" smtClean="0">
                <a:solidFill>
                  <a:schemeClr val="accent3">
                    <a:lumMod val="75000"/>
                  </a:schemeClr>
                </a:solidFill>
              </a:rPr>
              <a:t>:</a:t>
            </a:r>
            <a:endParaRPr lang="it-IT" b="1" dirty="0" smtClean="0">
              <a:solidFill>
                <a:schemeClr val="accent3">
                  <a:lumMod val="75000"/>
                </a:schemeClr>
              </a:solidFill>
            </a:endParaRPr>
          </a:p>
        </p:txBody>
      </p:sp>
      <p:sp>
        <p:nvSpPr>
          <p:cNvPr id="14" name="CasellaDiTesto 13"/>
          <p:cNvSpPr txBox="1"/>
          <p:nvPr/>
        </p:nvSpPr>
        <p:spPr>
          <a:xfrm>
            <a:off x="3873269" y="5041867"/>
            <a:ext cx="5218981" cy="954107"/>
          </a:xfrm>
          <a:prstGeom prst="rect">
            <a:avLst/>
          </a:prstGeom>
          <a:noFill/>
        </p:spPr>
        <p:txBody>
          <a:bodyPr wrap="square" rtlCol="0">
            <a:spAutoFit/>
          </a:bodyPr>
          <a:lstStyle/>
          <a:p>
            <a:pPr algn="r"/>
            <a:r>
              <a:rPr lang="it-IT" sz="1400" dirty="0" smtClean="0">
                <a:solidFill>
                  <a:schemeClr val="bg1"/>
                </a:solidFill>
              </a:rPr>
              <a:t>E’ difficile non rispondere al male con il male, </a:t>
            </a:r>
          </a:p>
          <a:p>
            <a:pPr algn="r"/>
            <a:r>
              <a:rPr lang="it-IT" sz="1400" dirty="0" smtClean="0">
                <a:solidFill>
                  <a:schemeClr val="bg1"/>
                </a:solidFill>
              </a:rPr>
              <a:t>è difficile non lasciarsi schiacciare dalle difficoltà e dai fallimenti.</a:t>
            </a:r>
          </a:p>
          <a:p>
            <a:pPr algn="r"/>
            <a:r>
              <a:rPr lang="it-IT" sz="1400" dirty="0" smtClean="0">
                <a:solidFill>
                  <a:schemeClr val="accent2"/>
                </a:solidFill>
              </a:rPr>
              <a:t>Riusciamo a vivere ricercando il bene e porgendo con fiducia </a:t>
            </a:r>
          </a:p>
          <a:p>
            <a:pPr algn="r"/>
            <a:r>
              <a:rPr lang="it-IT" sz="1400" dirty="0" smtClean="0">
                <a:solidFill>
                  <a:schemeClr val="accent2"/>
                </a:solidFill>
              </a:rPr>
              <a:t>nelle mani di Dio i nostri piccoli e grandi problemi?</a:t>
            </a:r>
            <a:endParaRPr lang="it-IT" sz="1400" dirty="0">
              <a:solidFill>
                <a:schemeClr val="accent2"/>
              </a:solidFill>
            </a:endParaRPr>
          </a:p>
        </p:txBody>
      </p:sp>
      <p:sp>
        <p:nvSpPr>
          <p:cNvPr id="7" name="CasellaDiTesto 6"/>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8" name="CasellaDiTesto 7"/>
          <p:cNvSpPr txBox="1"/>
          <p:nvPr/>
        </p:nvSpPr>
        <p:spPr>
          <a:xfrm>
            <a:off x="178280" y="5152570"/>
            <a:ext cx="3876136" cy="1384995"/>
          </a:xfrm>
          <a:prstGeom prst="rect">
            <a:avLst/>
          </a:prstGeom>
          <a:noFill/>
        </p:spPr>
        <p:txBody>
          <a:bodyPr wrap="square" rtlCol="0">
            <a:spAutoFit/>
          </a:bodyPr>
          <a:lstStyle/>
          <a:p>
            <a:pPr algn="r"/>
            <a:r>
              <a:rPr lang="it-IT" sz="1400" dirty="0" smtClean="0">
                <a:solidFill>
                  <a:schemeClr val="bg1"/>
                </a:solidFill>
              </a:rPr>
              <a:t>Dio non parla solo ai potenti, </a:t>
            </a:r>
          </a:p>
          <a:p>
            <a:pPr algn="r"/>
            <a:r>
              <a:rPr lang="it-IT" sz="1400" dirty="0" smtClean="0">
                <a:solidFill>
                  <a:schemeClr val="bg1"/>
                </a:solidFill>
              </a:rPr>
              <a:t>ma anche e soprattutto ai più poveri rivelandosi a loro attraverso le piccole cose della vita.</a:t>
            </a:r>
          </a:p>
          <a:p>
            <a:pPr algn="r"/>
            <a:r>
              <a:rPr lang="it-IT" sz="1400" dirty="0" smtClean="0">
                <a:solidFill>
                  <a:schemeClr val="accent2"/>
                </a:solidFill>
              </a:rPr>
              <a:t>Siamo in grado di riconoscere il Signore </a:t>
            </a:r>
          </a:p>
          <a:p>
            <a:pPr algn="r"/>
            <a:r>
              <a:rPr lang="it-IT" sz="1400" dirty="0" smtClean="0">
                <a:solidFill>
                  <a:schemeClr val="accent2"/>
                </a:solidFill>
              </a:rPr>
              <a:t>nelle cose semplici che ci circondano e </a:t>
            </a:r>
          </a:p>
          <a:p>
            <a:pPr algn="r"/>
            <a:r>
              <a:rPr lang="it-IT" sz="1400" dirty="0" smtClean="0">
                <a:solidFill>
                  <a:schemeClr val="accent2"/>
                </a:solidFill>
              </a:rPr>
              <a:t>nei momenti quotidiani della nostra vita?</a:t>
            </a:r>
            <a:endParaRPr lang="it-IT" sz="1400" dirty="0">
              <a:solidFill>
                <a:schemeClr val="accent2"/>
              </a:solidFill>
            </a:endParaRPr>
          </a:p>
        </p:txBody>
      </p:sp>
      <p:pic>
        <p:nvPicPr>
          <p:cNvPr id="5122" name="Picture 2" descr="Risultati immagini per disegni di suor mariarosa guerrini"/>
          <p:cNvPicPr>
            <a:picLocks noChangeAspect="1" noChangeArrowheads="1"/>
          </p:cNvPicPr>
          <p:nvPr/>
        </p:nvPicPr>
        <p:blipFill>
          <a:blip r:embed="rId9"/>
          <a:srcRect/>
          <a:stretch>
            <a:fillRect/>
          </a:stretch>
        </p:blipFill>
        <p:spPr bwMode="auto">
          <a:xfrm>
            <a:off x="5711147" y="298407"/>
            <a:ext cx="3138910" cy="2828617"/>
          </a:xfrm>
          <a:prstGeom prst="rect">
            <a:avLst/>
          </a:prstGeom>
          <a:noFill/>
        </p:spPr>
      </p:pic>
    </p:spTree>
    <p:extLst>
      <p:ext uri="{BB962C8B-B14F-4D97-AF65-F5344CB8AC3E}">
        <p14:creationId xmlns:p14="http://schemas.microsoft.com/office/powerpoint/2010/main" val="2734942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1828" y="1078302"/>
            <a:ext cx="7974805" cy="3899139"/>
          </a:xfrm>
        </p:spPr>
        <p:txBody>
          <a:bodyPr>
            <a:normAutofit fontScale="92500" lnSpcReduction="20000"/>
          </a:bodyPr>
          <a:lstStyle/>
          <a:p>
            <a:pPr>
              <a:buFont typeface="Wingdings" charset="2"/>
              <a:buChar char="v"/>
            </a:pPr>
            <a:r>
              <a:rPr lang="it-IT" dirty="0" smtClean="0">
                <a:solidFill>
                  <a:srgbClr val="0679A3"/>
                </a:solidFill>
              </a:rPr>
              <a:t>La Parola: Matteo 11, 25-30 </a:t>
            </a:r>
            <a:r>
              <a:rPr lang="it-IT" dirty="0" smtClean="0">
                <a:solidFill>
                  <a:srgbClr val="FFC913"/>
                </a:solidFill>
                <a:hlinkClick r:id="rId2" action="ppaction://hlinkfile"/>
              </a:rPr>
              <a:t>(allegato 7)</a:t>
            </a:r>
            <a:endParaRPr lang="it-IT" dirty="0" smtClean="0">
              <a:solidFill>
                <a:srgbClr val="FFC913"/>
              </a:solidFill>
            </a:endParaRPr>
          </a:p>
          <a:p>
            <a:pPr>
              <a:buFont typeface="Wingdings" charset="2"/>
              <a:buChar char="v"/>
            </a:pPr>
            <a:endParaRPr lang="it-IT" dirty="0">
              <a:solidFill>
                <a:srgbClr val="0679A3"/>
              </a:solidFill>
            </a:endParaRPr>
          </a:p>
          <a:p>
            <a:pPr>
              <a:buFont typeface="Wingdings" charset="2"/>
              <a:buChar char="v"/>
            </a:pPr>
            <a:r>
              <a:rPr lang="it-IT" dirty="0" smtClean="0">
                <a:solidFill>
                  <a:srgbClr val="0679A3"/>
                </a:solidFill>
              </a:rPr>
              <a:t>Che cosa dice la Parola alla mia vita </a:t>
            </a:r>
            <a:r>
              <a:rPr lang="it-IT" dirty="0" smtClean="0">
                <a:solidFill>
                  <a:srgbClr val="FFC913"/>
                </a:solidFill>
                <a:hlinkClick r:id="rId3" action="ppaction://hlinkfile"/>
              </a:rPr>
              <a:t>(allegato 8)</a:t>
            </a:r>
            <a:endParaRPr lang="it-IT" dirty="0" smtClean="0">
              <a:solidFill>
                <a:srgbClr val="FFC913"/>
              </a:solidFill>
            </a:endParaRPr>
          </a:p>
          <a:p>
            <a:pPr>
              <a:buFont typeface="Wingdings" charset="2"/>
              <a:buChar char="v"/>
            </a:pPr>
            <a:endParaRPr lang="it-IT" dirty="0" smtClean="0">
              <a:solidFill>
                <a:srgbClr val="FFC913"/>
              </a:solidFill>
            </a:endParaRPr>
          </a:p>
          <a:p>
            <a:pPr>
              <a:buFont typeface="Wingdings" charset="2"/>
              <a:buChar char="v"/>
            </a:pPr>
            <a:r>
              <a:rPr lang="it-IT" dirty="0" smtClean="0">
                <a:solidFill>
                  <a:srgbClr val="0070C0"/>
                </a:solidFill>
              </a:rPr>
              <a:t>Cosa dice la Parola della mia vita </a:t>
            </a:r>
            <a:r>
              <a:rPr lang="it-IT" dirty="0" smtClean="0">
                <a:solidFill>
                  <a:srgbClr val="FFC913"/>
                </a:solidFill>
                <a:hlinkClick r:id="rId4" action="ppaction://hlinkfile"/>
              </a:rPr>
              <a:t>(allegato 9)</a:t>
            </a:r>
            <a:endParaRPr lang="it-IT" dirty="0" smtClean="0">
              <a:solidFill>
                <a:srgbClr val="FFC913"/>
              </a:solidFill>
            </a:endParaRPr>
          </a:p>
          <a:p>
            <a:pPr>
              <a:buFont typeface="Wingdings" charset="2"/>
              <a:buChar char="v"/>
            </a:pPr>
            <a:endParaRPr lang="it-IT" dirty="0">
              <a:solidFill>
                <a:srgbClr val="0679A3"/>
              </a:solidFill>
            </a:endParaRPr>
          </a:p>
          <a:p>
            <a:pPr>
              <a:buFont typeface="Wingdings" charset="2"/>
              <a:buChar char="v"/>
            </a:pPr>
            <a:r>
              <a:rPr lang="it-IT" dirty="0" smtClean="0">
                <a:solidFill>
                  <a:srgbClr val="0679A3"/>
                </a:solidFill>
              </a:rPr>
              <a:t>Cosa </a:t>
            </a:r>
            <a:r>
              <a:rPr lang="it-IT" dirty="0">
                <a:solidFill>
                  <a:srgbClr val="0679A3"/>
                </a:solidFill>
              </a:rPr>
              <a:t>dice la mia vita alla </a:t>
            </a:r>
            <a:r>
              <a:rPr lang="it-IT" dirty="0" smtClean="0">
                <a:solidFill>
                  <a:srgbClr val="0679A3"/>
                </a:solidFill>
              </a:rPr>
              <a:t>Parola </a:t>
            </a:r>
            <a:r>
              <a:rPr lang="it-IT" dirty="0" smtClean="0">
                <a:solidFill>
                  <a:srgbClr val="FFC913"/>
                </a:solidFill>
                <a:hlinkClick r:id="rId5" action="ppaction://hlinkfile"/>
              </a:rPr>
              <a:t>(allegato 10)</a:t>
            </a:r>
            <a:endParaRPr lang="it-IT" dirty="0" smtClean="0">
              <a:solidFill>
                <a:srgbClr val="FFC913"/>
              </a:solidFill>
            </a:endParaRPr>
          </a:p>
          <a:p>
            <a:pPr>
              <a:buFont typeface="Wingdings" charset="2"/>
              <a:buChar char="v"/>
            </a:pPr>
            <a:endParaRPr lang="it-IT" dirty="0">
              <a:solidFill>
                <a:srgbClr val="0679A3"/>
              </a:solidFill>
            </a:endParaRPr>
          </a:p>
          <a:p>
            <a:pPr>
              <a:buFont typeface="Wingdings" charset="2"/>
              <a:buChar char="v"/>
            </a:pPr>
            <a:r>
              <a:rPr lang="it-IT" dirty="0" smtClean="0">
                <a:solidFill>
                  <a:srgbClr val="0679A3"/>
                </a:solidFill>
              </a:rPr>
              <a:t>Dal Catechismo degli Adulti </a:t>
            </a:r>
            <a:r>
              <a:rPr lang="it-IT" dirty="0" smtClean="0">
                <a:solidFill>
                  <a:srgbClr val="FFC913"/>
                </a:solidFill>
                <a:hlinkClick r:id="rId6" action="ppaction://hlinkfile"/>
              </a:rPr>
              <a:t>(allegato 11)</a:t>
            </a:r>
            <a:endParaRPr lang="it-IT" dirty="0" smtClean="0">
              <a:solidFill>
                <a:srgbClr val="FFC913"/>
              </a:solidFill>
            </a:endParaRPr>
          </a:p>
          <a:p>
            <a:pPr>
              <a:buFont typeface="Wingdings" charset="2"/>
              <a:buChar char="v"/>
            </a:pPr>
            <a:endParaRPr lang="it-IT" dirty="0" smtClean="0">
              <a:solidFill>
                <a:srgbClr val="0679A3"/>
              </a:solidFill>
            </a:endParaRPr>
          </a:p>
          <a:p>
            <a:pPr>
              <a:buFont typeface="Wingdings" charset="2"/>
              <a:buChar char="v"/>
            </a:pPr>
            <a:r>
              <a:rPr lang="it-IT" dirty="0" smtClean="0">
                <a:solidFill>
                  <a:srgbClr val="0679A3"/>
                </a:solidFill>
              </a:rPr>
              <a:t>Meditazione sul brano del Vangelo tenuta da Madre Teresa di Calcutta </a:t>
            </a:r>
            <a:r>
              <a:rPr lang="it-IT" dirty="0" smtClean="0">
                <a:solidFill>
                  <a:srgbClr val="FFC913"/>
                </a:solidFill>
                <a:hlinkClick r:id="rId7" action="ppaction://hlinkfile"/>
              </a:rPr>
              <a:t>(allegato 12)</a:t>
            </a:r>
            <a:endParaRPr lang="it-IT" dirty="0" smtClean="0">
              <a:solidFill>
                <a:srgbClr val="FFC913"/>
              </a:solidFill>
            </a:endParaRPr>
          </a:p>
          <a:p>
            <a:pPr>
              <a:buFont typeface="Wingdings" charset="2"/>
              <a:buChar char="v"/>
            </a:pPr>
            <a:endParaRPr lang="it-IT" dirty="0" smtClean="0">
              <a:solidFill>
                <a:srgbClr val="0070C0"/>
              </a:solidFill>
            </a:endParaRPr>
          </a:p>
          <a:p>
            <a:pPr>
              <a:buFont typeface="Wingdings" charset="2"/>
              <a:buChar char="v"/>
            </a:pPr>
            <a:r>
              <a:rPr lang="it-IT" dirty="0" smtClean="0">
                <a:solidFill>
                  <a:srgbClr val="0070C0"/>
                </a:solidFill>
              </a:rPr>
              <a:t>Meditazione sul brano del Vangelo tenuta da Ermes Ronchi </a:t>
            </a:r>
            <a:r>
              <a:rPr lang="it-IT" dirty="0" smtClean="0">
                <a:solidFill>
                  <a:srgbClr val="FFC913"/>
                </a:solidFill>
                <a:hlinkClick r:id="rId8" action="ppaction://hlinkfile"/>
              </a:rPr>
              <a:t>(allegato 13)</a:t>
            </a:r>
            <a:endParaRPr lang="it-IT" dirty="0">
              <a:solidFill>
                <a:srgbClr val="FFC913"/>
              </a:solidFill>
            </a:endParaRPr>
          </a:p>
          <a:p>
            <a:pPr>
              <a:buFont typeface="Wingdings" charset="2"/>
              <a:buChar char="v"/>
            </a:pPr>
            <a:endParaRPr lang="it-IT" dirty="0"/>
          </a:p>
          <a:p>
            <a:pPr marL="0" indent="0"/>
            <a:endParaRPr lang="it-IT" dirty="0"/>
          </a:p>
          <a:p>
            <a:endParaRPr lang="it-IT" dirty="0"/>
          </a:p>
          <a:p>
            <a:endParaRPr lang="it-IT" dirty="0"/>
          </a:p>
        </p:txBody>
      </p:sp>
      <p:sp>
        <p:nvSpPr>
          <p:cNvPr id="4" name="Titolo 1"/>
          <p:cNvSpPr txBox="1">
            <a:spLocks/>
          </p:cNvSpPr>
          <p:nvPr/>
        </p:nvSpPr>
        <p:spPr>
          <a:xfrm>
            <a:off x="461829" y="374080"/>
            <a:ext cx="8409161" cy="54864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it-IT" dirty="0" smtClean="0">
                <a:solidFill>
                  <a:schemeClr val="accent2"/>
                </a:solidFill>
                <a:latin typeface="Arial Rounded MT Bold"/>
                <a:cs typeface="Arial Rounded MT Bold"/>
              </a:rPr>
              <a:t>LA PAROLA ILLUMINA</a:t>
            </a:r>
            <a:endParaRPr lang="it-IT" dirty="0"/>
          </a:p>
        </p:txBody>
      </p:sp>
      <p:sp>
        <p:nvSpPr>
          <p:cNvPr id="2" name="CasellaDiTesto 1"/>
          <p:cNvSpPr txBox="1"/>
          <p:nvPr/>
        </p:nvSpPr>
        <p:spPr>
          <a:xfrm>
            <a:off x="3424687" y="5098214"/>
            <a:ext cx="5548847" cy="1754326"/>
          </a:xfrm>
          <a:prstGeom prst="rect">
            <a:avLst/>
          </a:prstGeom>
          <a:noFill/>
        </p:spPr>
        <p:txBody>
          <a:bodyPr wrap="square" rtlCol="0">
            <a:spAutoFit/>
          </a:bodyPr>
          <a:lstStyle/>
          <a:p>
            <a:pPr algn="ctr"/>
            <a:r>
              <a:rPr lang="it-IT" sz="900" dirty="0" smtClean="0">
                <a:solidFill>
                  <a:srgbClr val="FFC913"/>
                </a:solidFill>
              </a:rPr>
              <a:t> </a:t>
            </a:r>
            <a:r>
              <a:rPr lang="it-IT" sz="900" dirty="0" smtClean="0">
                <a:solidFill>
                  <a:srgbClr val="FFC913"/>
                </a:solidFill>
                <a:latin typeface="American Typewriter"/>
              </a:rPr>
              <a:t>«Perciò vi dico: non siate in ansia per la vostra vita, di che cosa mangerete o di che cosa berrete; né per il vostro corpo, di che vi vestirete. Non è la vita più del nutrimento, e il corpo più del vestito? Guardate gli uccelli del cielo: non seminano, non mietono, non raccolgono in granai, e il Padre vostro celeste li nutre. Non valete voi molto più di loro?  E chi di voi può con la sua preoccupazione aggiungere un'ora sola alla durata della sua vita? E perché siete così ansiosi per il vestire? Osservate come crescono i gigli della campagna: essi non faticano e non filano;  eppure io vi dico che neanche Salomone, con tutta la sua gloria, fu vestito come uno di loro. Ora se Dio veste in questa maniera l'erba dei campi che oggi è, e domani è gettata nel forno, non farà molto di più per voi, o gente di poca fede? Non siate dunque in ansia, dicendo: "Che mangeremo? Che berremo? Di che ci vestiremo?"  Perché sono i pagani che ricercano tutte queste cose; ma il Padre vostro celeste sa che avete bisogno di tutte queste cose.  Cercate prima il regno e la giustizia di Dio, e tutte queste cose vi saranno date in più. Non siate dunque in ansia per il domani, perché il domani si preoccuperà di se stesso. Basta a ciascun giorno il suo affanno.  Mt.6, 25-34</a:t>
            </a:r>
            <a:endParaRPr lang="it-IT" sz="900" dirty="0">
              <a:solidFill>
                <a:srgbClr val="FFC913"/>
              </a:solidFill>
              <a:latin typeface="American Typewriter"/>
              <a:cs typeface="American Typewriter"/>
            </a:endParaRPr>
          </a:p>
        </p:txBody>
      </p:sp>
      <p:sp>
        <p:nvSpPr>
          <p:cNvPr id="6" name="CasellaDiTesto 5"/>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pic>
        <p:nvPicPr>
          <p:cNvPr id="4098" name="Picture 2" descr="Risultati immagini per disegni di suor mariarosa guerrini"/>
          <p:cNvPicPr>
            <a:picLocks noChangeAspect="1" noChangeArrowheads="1"/>
          </p:cNvPicPr>
          <p:nvPr/>
        </p:nvPicPr>
        <p:blipFill>
          <a:blip r:embed="rId9"/>
          <a:srcRect/>
          <a:stretch>
            <a:fillRect/>
          </a:stretch>
        </p:blipFill>
        <p:spPr bwMode="auto">
          <a:xfrm>
            <a:off x="5589918" y="606100"/>
            <a:ext cx="2700909" cy="2913482"/>
          </a:xfrm>
          <a:prstGeom prst="rect">
            <a:avLst/>
          </a:prstGeom>
          <a:noFill/>
        </p:spPr>
      </p:pic>
    </p:spTree>
    <p:extLst>
      <p:ext uri="{BB962C8B-B14F-4D97-AF65-F5344CB8AC3E}">
        <p14:creationId xmlns:p14="http://schemas.microsoft.com/office/powerpoint/2010/main" val="1196594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solidFill>
                  <a:schemeClr val="accent2"/>
                </a:solidFill>
                <a:latin typeface="Arial Rounded MT Bold"/>
                <a:cs typeface="Arial Rounded MT Bold"/>
              </a:rPr>
              <a:t>LA VITA </a:t>
            </a:r>
            <a:r>
              <a:rPr lang="it-IT" dirty="0" smtClean="0">
                <a:solidFill>
                  <a:schemeClr val="accent2"/>
                </a:solidFill>
                <a:latin typeface="Arial Rounded MT Bold"/>
                <a:cs typeface="Arial Rounded MT Bold"/>
              </a:rPr>
              <a:t>CAMBIA</a:t>
            </a:r>
            <a:endParaRPr lang="it-IT" dirty="0"/>
          </a:p>
        </p:txBody>
      </p:sp>
      <p:sp>
        <p:nvSpPr>
          <p:cNvPr id="4" name="CasellaDiTesto 3"/>
          <p:cNvSpPr txBox="1">
            <a:spLocks noChangeArrowheads="1"/>
          </p:cNvSpPr>
          <p:nvPr/>
        </p:nvSpPr>
        <p:spPr bwMode="auto">
          <a:xfrm>
            <a:off x="388136" y="6454597"/>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3" name="CasellaDiTesto 2"/>
          <p:cNvSpPr txBox="1"/>
          <p:nvPr/>
        </p:nvSpPr>
        <p:spPr>
          <a:xfrm>
            <a:off x="737810" y="914400"/>
            <a:ext cx="8018001" cy="4047262"/>
          </a:xfrm>
          <a:prstGeom prst="rect">
            <a:avLst/>
          </a:prstGeom>
          <a:noFill/>
        </p:spPr>
        <p:txBody>
          <a:bodyPr wrap="square" rtlCol="0">
            <a:spAutoFit/>
          </a:bodyPr>
          <a:lstStyle/>
          <a:p>
            <a:pPr marL="285750" indent="-285750"/>
            <a:r>
              <a:rPr lang="it-IT" sz="1600" b="1" dirty="0" smtClean="0">
                <a:solidFill>
                  <a:srgbClr val="0679A3"/>
                </a:solidFill>
              </a:rPr>
              <a:t>Ambito personale:</a:t>
            </a:r>
          </a:p>
          <a:p>
            <a:pPr marL="285750" indent="-285750">
              <a:buFont typeface="Wingdings" charset="2"/>
              <a:buChar char="v"/>
            </a:pPr>
            <a:r>
              <a:rPr lang="it-IT" sz="1600" b="1" dirty="0" smtClean="0">
                <a:solidFill>
                  <a:srgbClr val="0679A3"/>
                </a:solidFill>
              </a:rPr>
              <a:t>Una pagina per me </a:t>
            </a:r>
            <a:r>
              <a:rPr lang="it-IT" sz="1600" b="1" dirty="0" smtClean="0">
                <a:solidFill>
                  <a:srgbClr val="FFC913"/>
                </a:solidFill>
                <a:hlinkClick r:id="rId2" action="ppaction://hlinkfile"/>
              </a:rPr>
              <a:t>(allegato 14)</a:t>
            </a:r>
            <a:endParaRPr lang="it-IT" sz="1600" b="1" dirty="0">
              <a:solidFill>
                <a:srgbClr val="0679A3"/>
              </a:solidFill>
            </a:endParaRPr>
          </a:p>
          <a:p>
            <a:pPr marL="285750" indent="-285750">
              <a:buFont typeface="Wingdings" charset="2"/>
              <a:buChar char="v"/>
            </a:pPr>
            <a:r>
              <a:rPr lang="it-IT" sz="1600" b="1" dirty="0" smtClean="0">
                <a:solidFill>
                  <a:srgbClr val="0679A3"/>
                </a:solidFill>
              </a:rPr>
              <a:t>Pier Giorgio </a:t>
            </a:r>
            <a:r>
              <a:rPr lang="it-IT" sz="1600" b="1" dirty="0" err="1" smtClean="0">
                <a:solidFill>
                  <a:srgbClr val="0679A3"/>
                </a:solidFill>
              </a:rPr>
              <a:t>Frassati</a:t>
            </a:r>
            <a:r>
              <a:rPr lang="it-IT" sz="1600" b="1" dirty="0" smtClean="0">
                <a:solidFill>
                  <a:srgbClr val="0679A3"/>
                </a:solidFill>
              </a:rPr>
              <a:t>, l’uomo delle otto beatitudini </a:t>
            </a:r>
            <a:r>
              <a:rPr lang="it-IT" sz="1600" b="1" dirty="0" smtClean="0">
                <a:solidFill>
                  <a:srgbClr val="FFC913"/>
                </a:solidFill>
                <a:hlinkClick r:id="rId3" action="ppaction://hlinkfile"/>
              </a:rPr>
              <a:t>(allegato 15)</a:t>
            </a:r>
            <a:endParaRPr lang="it-IT" sz="1600" b="1" dirty="0" smtClean="0">
              <a:solidFill>
                <a:srgbClr val="FFC913"/>
              </a:solidFill>
            </a:endParaRPr>
          </a:p>
          <a:p>
            <a:pPr marL="285750" indent="-285750"/>
            <a:endParaRPr lang="it-IT" sz="1600" b="1" dirty="0" smtClean="0">
              <a:solidFill>
                <a:srgbClr val="0679A3"/>
              </a:solidFill>
            </a:endParaRPr>
          </a:p>
          <a:p>
            <a:pPr marL="285750" indent="-285750"/>
            <a:r>
              <a:rPr lang="it-IT" sz="1600" b="1" dirty="0" smtClean="0">
                <a:solidFill>
                  <a:srgbClr val="0679A3"/>
                </a:solidFill>
              </a:rPr>
              <a:t>Ambito famigliare:</a:t>
            </a:r>
          </a:p>
          <a:p>
            <a:pPr marL="285750" indent="-285750">
              <a:buFont typeface="Wingdings" pitchFamily="2" charset="2"/>
              <a:buChar char="v"/>
            </a:pPr>
            <a:r>
              <a:rPr lang="it-IT" sz="1600" b="1" dirty="0" smtClean="0">
                <a:solidFill>
                  <a:srgbClr val="0679A3"/>
                </a:solidFill>
              </a:rPr>
              <a:t>Commento all’omelia di Papa Francesco del 24 gennaio 2014 </a:t>
            </a:r>
            <a:r>
              <a:rPr lang="it-IT" sz="1600" b="1" dirty="0" smtClean="0">
                <a:solidFill>
                  <a:srgbClr val="FFC000"/>
                </a:solidFill>
                <a:hlinkClick r:id="rId4" action="ppaction://hlinkfile"/>
              </a:rPr>
              <a:t>(allegato 16)</a:t>
            </a:r>
            <a:endParaRPr lang="it-IT" sz="1600" b="1" dirty="0" smtClean="0">
              <a:solidFill>
                <a:srgbClr val="FFC000"/>
              </a:solidFill>
            </a:endParaRPr>
          </a:p>
          <a:p>
            <a:pPr marL="285750" indent="-285750"/>
            <a:endParaRPr lang="it-IT" sz="1600" b="1" dirty="0" smtClean="0">
              <a:solidFill>
                <a:srgbClr val="0679A3"/>
              </a:solidFill>
            </a:endParaRPr>
          </a:p>
          <a:p>
            <a:pPr marL="285750" indent="-285750"/>
            <a:r>
              <a:rPr lang="it-IT" sz="1600" b="1" dirty="0" smtClean="0">
                <a:solidFill>
                  <a:srgbClr val="0679A3"/>
                </a:solidFill>
              </a:rPr>
              <a:t>Ambito di cittadinanza attiva:</a:t>
            </a:r>
            <a:endParaRPr lang="it-IT" sz="1600" b="1" dirty="0">
              <a:solidFill>
                <a:srgbClr val="0679A3"/>
              </a:solidFill>
            </a:endParaRPr>
          </a:p>
          <a:p>
            <a:pPr marL="285750" indent="-285750">
              <a:buFont typeface="Wingdings" charset="2"/>
              <a:buChar char="v"/>
            </a:pPr>
            <a:r>
              <a:rPr lang="it-IT" sz="1600" b="1" dirty="0" smtClean="0">
                <a:solidFill>
                  <a:srgbClr val="0679A3"/>
                </a:solidFill>
              </a:rPr>
              <a:t>Mettiamoci all’opera </a:t>
            </a:r>
            <a:r>
              <a:rPr lang="it-IT" sz="1600" b="1" dirty="0" smtClean="0">
                <a:solidFill>
                  <a:srgbClr val="FFC913"/>
                </a:solidFill>
                <a:hlinkClick r:id="rId5" action="ppaction://hlinkfile"/>
              </a:rPr>
              <a:t>(allegato 17)</a:t>
            </a:r>
            <a:endParaRPr lang="it-IT" sz="1600" b="1" dirty="0" smtClean="0">
              <a:solidFill>
                <a:srgbClr val="FFC913"/>
              </a:solidFill>
            </a:endParaRPr>
          </a:p>
          <a:p>
            <a:pPr marL="285750" indent="-285750"/>
            <a:endParaRPr lang="it-IT" sz="1600" b="1" dirty="0" smtClean="0">
              <a:solidFill>
                <a:srgbClr val="0679A3"/>
              </a:solidFill>
            </a:endParaRPr>
          </a:p>
          <a:p>
            <a:pPr marL="285750" indent="-285750"/>
            <a:r>
              <a:rPr lang="it-IT" sz="1600" b="1" dirty="0" smtClean="0">
                <a:solidFill>
                  <a:srgbClr val="0679A3"/>
                </a:solidFill>
              </a:rPr>
              <a:t>Ambito comunitario:</a:t>
            </a:r>
          </a:p>
          <a:p>
            <a:pPr algn="just">
              <a:buFont typeface="Wingdings" pitchFamily="2" charset="2"/>
              <a:buChar char="v"/>
            </a:pPr>
            <a:r>
              <a:rPr lang="it-IT" sz="1600" b="1" dirty="0" smtClean="0">
                <a:solidFill>
                  <a:srgbClr val="0679A3"/>
                </a:solidFill>
              </a:rPr>
              <a:t>  In gruppo progettiamo un’esperienza da vivere insieme con continuità magari in collaborazione con la Caritas diocesana. Possiamo, ad esempio, renderci disponibili al servizio nella Mensa della Caritas.</a:t>
            </a:r>
            <a:r>
              <a:rPr lang="it-IT" sz="1100" dirty="0" smtClean="0">
                <a:solidFill>
                  <a:srgbClr val="0070C0"/>
                </a:solidFill>
              </a:rPr>
              <a:t>  </a:t>
            </a:r>
          </a:p>
          <a:p>
            <a:pPr algn="just"/>
            <a:r>
              <a:rPr lang="it-IT" sz="1100" dirty="0" smtClean="0">
                <a:solidFill>
                  <a:srgbClr val="0070C0"/>
                </a:solidFill>
              </a:rPr>
              <a:t>“</a:t>
            </a:r>
            <a:r>
              <a:rPr lang="it-IT" sz="1100" i="1" dirty="0" smtClean="0">
                <a:solidFill>
                  <a:srgbClr val="0070C0"/>
                </a:solidFill>
              </a:rPr>
              <a:t>La Caritas diocesana continua a credere nella straordinaria valenza pedagogica del servizio in mensa da parte di tante comunità e gruppi; l'incontro con l'altro, il servizio verso i più poveri fanno sì che ognuno torni alle proprie case con un cuore più dilatato, nella consapevolezza di aver ricevuto più di quanto ha cercato di dare.” (Caritas di Reggio Emilia)</a:t>
            </a:r>
            <a:endParaRPr lang="it-IT" sz="1100" i="1" dirty="0">
              <a:solidFill>
                <a:srgbClr val="0070C0"/>
              </a:solidFill>
            </a:endParaRPr>
          </a:p>
        </p:txBody>
      </p:sp>
      <p:sp>
        <p:nvSpPr>
          <p:cNvPr id="5" name="CasellaDiTesto 4"/>
          <p:cNvSpPr txBox="1"/>
          <p:nvPr/>
        </p:nvSpPr>
        <p:spPr>
          <a:xfrm>
            <a:off x="4218317" y="5569889"/>
            <a:ext cx="4666891" cy="615553"/>
          </a:xfrm>
          <a:prstGeom prst="rect">
            <a:avLst/>
          </a:prstGeom>
          <a:noFill/>
        </p:spPr>
        <p:txBody>
          <a:bodyPr wrap="square" rtlCol="0">
            <a:spAutoFit/>
          </a:bodyPr>
          <a:lstStyle/>
          <a:p>
            <a:pPr algn="ctr"/>
            <a:r>
              <a:rPr lang="it-IT" sz="1200" dirty="0" smtClean="0">
                <a:solidFill>
                  <a:srgbClr val="FFC913"/>
                </a:solidFill>
              </a:rPr>
              <a:t>La vita non è aspettare che passi la tempesta,</a:t>
            </a:r>
          </a:p>
          <a:p>
            <a:pPr algn="ctr"/>
            <a:r>
              <a:rPr lang="it-IT" sz="1200" dirty="0" smtClean="0">
                <a:solidFill>
                  <a:srgbClr val="FFC913"/>
                </a:solidFill>
              </a:rPr>
              <a:t>ma imparare a ballare sotto la pioggia.</a:t>
            </a:r>
            <a:br>
              <a:rPr lang="it-IT" sz="1200" dirty="0" smtClean="0">
                <a:solidFill>
                  <a:srgbClr val="FFC913"/>
                </a:solidFill>
              </a:rPr>
            </a:br>
            <a:r>
              <a:rPr lang="it-IT" sz="1000" dirty="0" smtClean="0">
                <a:solidFill>
                  <a:srgbClr val="FFC913"/>
                </a:solidFill>
              </a:rPr>
              <a:t>Mahatma Gandhi</a:t>
            </a:r>
            <a:endParaRPr lang="it-IT" sz="1000" dirty="0">
              <a:solidFill>
                <a:srgbClr val="FFC913"/>
              </a:solidFill>
            </a:endParaRPr>
          </a:p>
        </p:txBody>
      </p:sp>
      <p:pic>
        <p:nvPicPr>
          <p:cNvPr id="3074" name="Picture 2" descr="Risultati immagini per disegni di suor mariarosa guerrini"/>
          <p:cNvPicPr>
            <a:picLocks noChangeAspect="1" noChangeArrowheads="1"/>
          </p:cNvPicPr>
          <p:nvPr/>
        </p:nvPicPr>
        <p:blipFill>
          <a:blip r:embed="rId6"/>
          <a:srcRect l="5213" t="21330" r="5756" b="3904"/>
          <a:stretch>
            <a:fillRect/>
          </a:stretch>
        </p:blipFill>
        <p:spPr bwMode="auto">
          <a:xfrm>
            <a:off x="6649739" y="155268"/>
            <a:ext cx="1694161" cy="1935141"/>
          </a:xfrm>
          <a:prstGeom prst="rect">
            <a:avLst/>
          </a:prstGeom>
          <a:noFill/>
        </p:spPr>
      </p:pic>
      <p:pic>
        <p:nvPicPr>
          <p:cNvPr id="3076" name="Picture 4" descr="Risultati immagini per disegni di suor mariarosa guerrini"/>
          <p:cNvPicPr>
            <a:picLocks noChangeAspect="1" noChangeArrowheads="1"/>
          </p:cNvPicPr>
          <p:nvPr/>
        </p:nvPicPr>
        <p:blipFill>
          <a:blip r:embed="rId7"/>
          <a:srcRect t="4023" r="50000" b="4593"/>
          <a:stretch>
            <a:fillRect/>
          </a:stretch>
        </p:blipFill>
        <p:spPr bwMode="auto">
          <a:xfrm>
            <a:off x="7660257" y="1893498"/>
            <a:ext cx="1095554" cy="1746849"/>
          </a:xfrm>
          <a:prstGeom prst="rect">
            <a:avLst/>
          </a:prstGeom>
          <a:noFill/>
        </p:spPr>
      </p:pic>
    </p:spTree>
    <p:extLst>
      <p:ext uri="{BB962C8B-B14F-4D97-AF65-F5344CB8AC3E}">
        <p14:creationId xmlns:p14="http://schemas.microsoft.com/office/powerpoint/2010/main" val="3933803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885175" y="548448"/>
            <a:ext cx="4916731" cy="523220"/>
          </a:xfrm>
          <a:prstGeom prst="rect">
            <a:avLst/>
          </a:prstGeom>
          <a:noFill/>
        </p:spPr>
        <p:txBody>
          <a:bodyPr wrap="none" rtlCol="0">
            <a:spAutoFit/>
          </a:bodyPr>
          <a:lstStyle/>
          <a:p>
            <a:r>
              <a:rPr lang="it-IT" sz="2800" dirty="0" smtClean="0">
                <a:solidFill>
                  <a:schemeClr val="accent2"/>
                </a:solidFill>
                <a:latin typeface="Arial Rounded MT Bold"/>
                <a:cs typeface="Arial Rounded MT Bold"/>
              </a:rPr>
              <a:t>RIFLESSI DELLA CULTURA</a:t>
            </a:r>
            <a:endParaRPr lang="it-IT" sz="2800" dirty="0"/>
          </a:p>
        </p:txBody>
      </p:sp>
      <p:sp>
        <p:nvSpPr>
          <p:cNvPr id="6" name="CasellaDiTesto 5"/>
          <p:cNvSpPr txBox="1"/>
          <p:nvPr/>
        </p:nvSpPr>
        <p:spPr>
          <a:xfrm>
            <a:off x="673500" y="1606282"/>
            <a:ext cx="8349729" cy="3293209"/>
          </a:xfrm>
          <a:prstGeom prst="rect">
            <a:avLst/>
          </a:prstGeom>
          <a:noFill/>
        </p:spPr>
        <p:txBody>
          <a:bodyPr wrap="square" rtlCol="0">
            <a:spAutoFit/>
          </a:bodyPr>
          <a:lstStyle/>
          <a:p>
            <a:pPr marL="285750" indent="-285750">
              <a:buFont typeface="Wingdings" charset="2"/>
              <a:buChar char="v"/>
            </a:pPr>
            <a:r>
              <a:rPr lang="it-IT" sz="1600" b="1" dirty="0" smtClean="0">
                <a:solidFill>
                  <a:schemeClr val="accent3">
                    <a:lumMod val="75000"/>
                  </a:schemeClr>
                </a:solidFill>
              </a:rPr>
              <a:t>Dipinto “Gesù davanti a </a:t>
            </a:r>
            <a:r>
              <a:rPr lang="it-IT" sz="1600" b="1" dirty="0" err="1" smtClean="0">
                <a:solidFill>
                  <a:schemeClr val="accent3">
                    <a:lumMod val="75000"/>
                  </a:schemeClr>
                </a:solidFill>
              </a:rPr>
              <a:t>Caifa</a:t>
            </a:r>
            <a:r>
              <a:rPr lang="it-IT" sz="1600" b="1" dirty="0" smtClean="0">
                <a:solidFill>
                  <a:schemeClr val="accent3">
                    <a:lumMod val="75000"/>
                  </a:schemeClr>
                </a:solidFill>
              </a:rPr>
              <a:t>” di Giotto </a:t>
            </a:r>
            <a:r>
              <a:rPr lang="it-IT" sz="1600" b="1" dirty="0" smtClean="0">
                <a:solidFill>
                  <a:srgbClr val="FFC913"/>
                </a:solidFill>
                <a:hlinkClick r:id="rId2" action="ppaction://hlinkfile"/>
              </a:rPr>
              <a:t>(allegato 18)</a:t>
            </a:r>
            <a:endParaRPr lang="it-IT" sz="1600" b="1" dirty="0" smtClean="0">
              <a:solidFill>
                <a:srgbClr val="FFC913"/>
              </a:solidFill>
            </a:endParaRPr>
          </a:p>
          <a:p>
            <a:pPr marL="285750" indent="-285750">
              <a:buFont typeface="Wingdings" charset="2"/>
              <a:buChar char="v"/>
            </a:pPr>
            <a:endParaRPr lang="it-IT" sz="1600" b="1" dirty="0" smtClean="0">
              <a:solidFill>
                <a:srgbClr val="FFC913"/>
              </a:solidFill>
            </a:endParaRPr>
          </a:p>
          <a:p>
            <a:pPr marL="285750" indent="-285750">
              <a:buFont typeface="Wingdings" charset="2"/>
              <a:buChar char="v"/>
            </a:pPr>
            <a:endParaRPr lang="it-IT" sz="1600" b="1" dirty="0">
              <a:solidFill>
                <a:schemeClr val="accent3">
                  <a:lumMod val="75000"/>
                </a:schemeClr>
              </a:solidFill>
            </a:endParaRPr>
          </a:p>
          <a:p>
            <a:pPr marL="285750" indent="-285750">
              <a:buFont typeface="Wingdings" charset="2"/>
              <a:buChar char="v"/>
            </a:pPr>
            <a:r>
              <a:rPr lang="it-IT" sz="1600" b="1" dirty="0" smtClean="0">
                <a:solidFill>
                  <a:schemeClr val="accent3">
                    <a:lumMod val="75000"/>
                  </a:schemeClr>
                </a:solidFill>
              </a:rPr>
              <a:t>Film: “</a:t>
            </a:r>
            <a:r>
              <a:rPr lang="it-IT" sz="1600" b="1" dirty="0" err="1" smtClean="0">
                <a:solidFill>
                  <a:schemeClr val="accent3">
                    <a:lumMod val="75000"/>
                  </a:schemeClr>
                </a:solidFill>
              </a:rPr>
              <a:t>Malala</a:t>
            </a:r>
            <a:r>
              <a:rPr lang="it-IT" sz="1600" b="1" dirty="0" smtClean="0">
                <a:solidFill>
                  <a:schemeClr val="accent3">
                    <a:lumMod val="75000"/>
                  </a:schemeClr>
                </a:solidFill>
              </a:rPr>
              <a:t>” di Davis Guggenheim </a:t>
            </a:r>
            <a:r>
              <a:rPr lang="it-IT" sz="1600" b="1" dirty="0" smtClean="0">
                <a:solidFill>
                  <a:srgbClr val="FFC913"/>
                </a:solidFill>
                <a:hlinkClick r:id="rId3" action="ppaction://hlinkfile"/>
              </a:rPr>
              <a:t>(allegato 19)</a:t>
            </a:r>
            <a:endParaRPr lang="it-IT" sz="1600" b="1" dirty="0" smtClean="0">
              <a:solidFill>
                <a:srgbClr val="FFC913"/>
              </a:solidFill>
            </a:endParaRPr>
          </a:p>
          <a:p>
            <a:pPr marL="285750" indent="-285750">
              <a:buFont typeface="Wingdings" charset="2"/>
              <a:buChar char="v"/>
            </a:pPr>
            <a:endParaRPr lang="it-IT" sz="1600" b="1" dirty="0" smtClean="0">
              <a:solidFill>
                <a:srgbClr val="FFC913"/>
              </a:solidFill>
            </a:endParaRPr>
          </a:p>
          <a:p>
            <a:pPr marL="285750" indent="-285750">
              <a:buFont typeface="Wingdings" charset="2"/>
              <a:buChar char="v"/>
            </a:pPr>
            <a:endParaRPr lang="it-IT" sz="1600" b="1" dirty="0">
              <a:solidFill>
                <a:schemeClr val="accent3">
                  <a:lumMod val="75000"/>
                </a:schemeClr>
              </a:solidFill>
            </a:endParaRPr>
          </a:p>
          <a:p>
            <a:pPr marL="285750" indent="-285750">
              <a:buFont typeface="Wingdings" charset="2"/>
              <a:buChar char="v"/>
            </a:pPr>
            <a:r>
              <a:rPr lang="it-IT" sz="1600" b="1" dirty="0" smtClean="0">
                <a:solidFill>
                  <a:schemeClr val="accent3">
                    <a:lumMod val="75000"/>
                  </a:schemeClr>
                </a:solidFill>
              </a:rPr>
              <a:t>Libri: “Ciò che inferno non è” di Alessandro </a:t>
            </a:r>
            <a:r>
              <a:rPr lang="it-IT" sz="1600" b="1" dirty="0" err="1" smtClean="0">
                <a:solidFill>
                  <a:schemeClr val="accent3">
                    <a:lumMod val="75000"/>
                  </a:schemeClr>
                </a:solidFill>
              </a:rPr>
              <a:t>D’Avenia</a:t>
            </a:r>
            <a:r>
              <a:rPr lang="it-IT" sz="1600" b="1" dirty="0" smtClean="0">
                <a:solidFill>
                  <a:schemeClr val="accent3">
                    <a:lumMod val="75000"/>
                  </a:schemeClr>
                </a:solidFill>
              </a:rPr>
              <a:t>” </a:t>
            </a:r>
            <a:r>
              <a:rPr lang="it-IT" sz="1600" b="1" dirty="0" smtClean="0">
                <a:solidFill>
                  <a:srgbClr val="FFC000"/>
                </a:solidFill>
                <a:hlinkClick r:id="rId4" action="ppaction://hlinkfile"/>
              </a:rPr>
              <a:t>(allegato 20)</a:t>
            </a:r>
            <a:r>
              <a:rPr lang="it-IT" sz="1600" b="1" dirty="0" smtClean="0">
                <a:solidFill>
                  <a:srgbClr val="FFC000"/>
                </a:solidFill>
              </a:rPr>
              <a:t>                                 </a:t>
            </a:r>
          </a:p>
          <a:p>
            <a:pPr marL="285750" indent="-285750"/>
            <a:r>
              <a:rPr lang="it-IT" sz="1600" b="1" dirty="0" smtClean="0">
                <a:solidFill>
                  <a:schemeClr val="accent3">
                    <a:lumMod val="75000"/>
                  </a:schemeClr>
                </a:solidFill>
              </a:rPr>
              <a:t>               “Siamo nati e non moriremo mai più” di Simone </a:t>
            </a:r>
            <a:r>
              <a:rPr lang="it-IT" sz="1600" b="1" dirty="0" err="1" smtClean="0">
                <a:solidFill>
                  <a:schemeClr val="accent3">
                    <a:lumMod val="75000"/>
                  </a:schemeClr>
                </a:solidFill>
              </a:rPr>
              <a:t>Troisi</a:t>
            </a:r>
            <a:r>
              <a:rPr lang="it-IT" sz="1600" b="1" dirty="0" smtClean="0">
                <a:solidFill>
                  <a:schemeClr val="accent3">
                    <a:lumMod val="75000"/>
                  </a:schemeClr>
                </a:solidFill>
              </a:rPr>
              <a:t> e Cristiana </a:t>
            </a:r>
            <a:r>
              <a:rPr lang="it-IT" sz="1600" b="1" dirty="0" err="1" smtClean="0">
                <a:solidFill>
                  <a:schemeClr val="accent3">
                    <a:lumMod val="75000"/>
                  </a:schemeClr>
                </a:solidFill>
              </a:rPr>
              <a:t>Paccini</a:t>
            </a:r>
            <a:r>
              <a:rPr lang="it-IT" sz="1600" b="1" dirty="0" smtClean="0">
                <a:solidFill>
                  <a:schemeClr val="accent3">
                    <a:lumMod val="75000"/>
                  </a:schemeClr>
                </a:solidFill>
              </a:rPr>
              <a:t>  </a:t>
            </a:r>
            <a:r>
              <a:rPr lang="it-IT" sz="1600" b="1" dirty="0" smtClean="0">
                <a:solidFill>
                  <a:srgbClr val="FFC913"/>
                </a:solidFill>
                <a:hlinkClick r:id="rId5" action="ppaction://hlinkfile"/>
              </a:rPr>
              <a:t>(allegato 21)</a:t>
            </a:r>
            <a:endParaRPr lang="it-IT" sz="1600" b="1" dirty="0" smtClean="0">
              <a:solidFill>
                <a:srgbClr val="FFC913"/>
              </a:solidFill>
            </a:endParaRPr>
          </a:p>
          <a:p>
            <a:pPr marL="285750" indent="-285750"/>
            <a:r>
              <a:rPr lang="it-IT" sz="1600" b="1" dirty="0" smtClean="0">
                <a:solidFill>
                  <a:srgbClr val="FFC913"/>
                </a:solidFill>
              </a:rPr>
              <a:t> </a:t>
            </a:r>
          </a:p>
          <a:p>
            <a:pPr marL="285750" indent="-285750"/>
            <a:endParaRPr lang="it-IT" sz="1600" b="1" dirty="0">
              <a:solidFill>
                <a:schemeClr val="accent3">
                  <a:lumMod val="75000"/>
                </a:schemeClr>
              </a:solidFill>
            </a:endParaRPr>
          </a:p>
          <a:p>
            <a:pPr marL="285750" indent="-285750">
              <a:buFont typeface="Wingdings" charset="2"/>
              <a:buChar char="v"/>
            </a:pPr>
            <a:r>
              <a:rPr lang="it-IT" sz="1600" b="1" dirty="0" smtClean="0">
                <a:solidFill>
                  <a:schemeClr val="accent3">
                    <a:lumMod val="75000"/>
                  </a:schemeClr>
                </a:solidFill>
              </a:rPr>
              <a:t>Pensieri in libertà sulla mitezza e sull’umiltà </a:t>
            </a:r>
            <a:r>
              <a:rPr lang="it-IT" sz="1600" b="1" dirty="0" smtClean="0">
                <a:solidFill>
                  <a:srgbClr val="FFC913"/>
                </a:solidFill>
                <a:hlinkClick r:id="rId6" action="ppaction://hlinkfile"/>
              </a:rPr>
              <a:t>(allegato 22)</a:t>
            </a:r>
            <a:endParaRPr lang="it-IT" sz="1600" b="1" dirty="0" smtClean="0">
              <a:solidFill>
                <a:srgbClr val="FFC913"/>
              </a:solidFill>
            </a:endParaRPr>
          </a:p>
          <a:p>
            <a:pPr marL="285750" indent="-285750">
              <a:buFont typeface="Wingdings" charset="2"/>
              <a:buChar char="v"/>
            </a:pPr>
            <a:endParaRPr lang="it-IT" sz="1600" b="1" dirty="0" smtClean="0">
              <a:solidFill>
                <a:srgbClr val="FFC913"/>
              </a:solidFill>
            </a:endParaRPr>
          </a:p>
          <a:p>
            <a:pPr marL="285750" indent="-285750"/>
            <a:endParaRPr lang="it-IT" sz="1600" b="1" dirty="0">
              <a:solidFill>
                <a:schemeClr val="accent3">
                  <a:lumMod val="75000"/>
                </a:schemeClr>
              </a:solidFill>
            </a:endParaRPr>
          </a:p>
        </p:txBody>
      </p:sp>
      <p:sp>
        <p:nvSpPr>
          <p:cNvPr id="4" name="CasellaDiTesto 3"/>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pic>
        <p:nvPicPr>
          <p:cNvPr id="2050" name="Picture 2" descr="Risultati immagini per disegni di suor mariarosa guerrini"/>
          <p:cNvPicPr>
            <a:picLocks noChangeAspect="1" noChangeArrowheads="1"/>
          </p:cNvPicPr>
          <p:nvPr/>
        </p:nvPicPr>
        <p:blipFill>
          <a:blip r:embed="rId7"/>
          <a:srcRect/>
          <a:stretch>
            <a:fillRect/>
          </a:stretch>
        </p:blipFill>
        <p:spPr bwMode="auto">
          <a:xfrm>
            <a:off x="6213391" y="98028"/>
            <a:ext cx="2426634" cy="3016508"/>
          </a:xfrm>
          <a:prstGeom prst="rect">
            <a:avLst/>
          </a:prstGeom>
          <a:noFill/>
        </p:spPr>
      </p:pic>
    </p:spTree>
    <p:extLst>
      <p:ext uri="{BB962C8B-B14F-4D97-AF65-F5344CB8AC3E}">
        <p14:creationId xmlns:p14="http://schemas.microsoft.com/office/powerpoint/2010/main" val="3847604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135333" y="1491392"/>
            <a:ext cx="184666" cy="369332"/>
          </a:xfrm>
          <a:prstGeom prst="rect">
            <a:avLst/>
          </a:prstGeom>
          <a:noFill/>
        </p:spPr>
        <p:txBody>
          <a:bodyPr wrap="none" rtlCol="0">
            <a:spAutoFit/>
          </a:bodyPr>
          <a:lstStyle/>
          <a:p>
            <a:endParaRPr lang="it-IT" dirty="0"/>
          </a:p>
        </p:txBody>
      </p:sp>
      <p:sp>
        <p:nvSpPr>
          <p:cNvPr id="16" name="CasellaDiTesto 15"/>
          <p:cNvSpPr txBox="1"/>
          <p:nvPr/>
        </p:nvSpPr>
        <p:spPr>
          <a:xfrm>
            <a:off x="172659" y="4622934"/>
            <a:ext cx="1805302" cy="523220"/>
          </a:xfrm>
          <a:prstGeom prst="rect">
            <a:avLst/>
          </a:prstGeom>
          <a:noFill/>
        </p:spPr>
        <p:txBody>
          <a:bodyPr wrap="none" rtlCol="0">
            <a:spAutoFit/>
          </a:bodyPr>
          <a:lstStyle/>
          <a:p>
            <a:r>
              <a:rPr lang="it-IT" sz="2800" b="1" dirty="0" smtClean="0">
                <a:solidFill>
                  <a:schemeClr val="accent2"/>
                </a:solidFill>
                <a:latin typeface="Arial Rounded MT Bold" pitchFamily="34" charset="0"/>
              </a:rPr>
              <a:t>APPUNTI</a:t>
            </a:r>
            <a:endParaRPr lang="it-IT" sz="2800" b="1" dirty="0">
              <a:solidFill>
                <a:schemeClr val="accent2"/>
              </a:solidFill>
              <a:latin typeface="Arial Rounded MT Bold" pitchFamily="34" charset="0"/>
            </a:endParaRPr>
          </a:p>
        </p:txBody>
      </p:sp>
      <p:sp>
        <p:nvSpPr>
          <p:cNvPr id="11" name="CasellaDiTesto 10"/>
          <p:cNvSpPr txBox="1">
            <a:spLocks noChangeArrowheads="1"/>
          </p:cNvSpPr>
          <p:nvPr/>
        </p:nvSpPr>
        <p:spPr bwMode="auto">
          <a:xfrm>
            <a:off x="388136" y="6442502"/>
            <a:ext cx="2922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rebuchet MS" charset="0"/>
                <a:ea typeface="ＭＳ Ｐゴシック" charset="0"/>
                <a:cs typeface="ＭＳ Ｐゴシック" charset="0"/>
              </a:defRPr>
            </a:lvl1pPr>
            <a:lvl2pPr marL="742950" indent="-285750" eaLnBrk="0" hangingPunct="0">
              <a:defRPr sz="2400">
                <a:solidFill>
                  <a:schemeClr val="tx1"/>
                </a:solidFill>
                <a:latin typeface="Trebuchet MS" charset="0"/>
                <a:ea typeface="ＭＳ Ｐゴシック" charset="0"/>
              </a:defRPr>
            </a:lvl2pPr>
            <a:lvl3pPr marL="1143000" indent="-228600" eaLnBrk="0" hangingPunct="0">
              <a:defRPr sz="2400">
                <a:solidFill>
                  <a:schemeClr val="tx1"/>
                </a:solidFill>
                <a:latin typeface="Trebuchet MS" charset="0"/>
                <a:ea typeface="ＭＳ Ｐゴシック" charset="0"/>
              </a:defRPr>
            </a:lvl3pPr>
            <a:lvl4pPr marL="1600200" indent="-228600" eaLnBrk="0" hangingPunct="0">
              <a:defRPr sz="2400">
                <a:solidFill>
                  <a:schemeClr val="tx1"/>
                </a:solidFill>
                <a:latin typeface="Trebuchet MS" charset="0"/>
                <a:ea typeface="ＭＳ Ｐゴシック" charset="0"/>
              </a:defRPr>
            </a:lvl4pPr>
            <a:lvl5pPr marL="2057400" indent="-228600" eaLnBrk="0" hangingPunct="0">
              <a:defRPr sz="2400">
                <a:solidFill>
                  <a:schemeClr val="tx1"/>
                </a:solidFill>
                <a:latin typeface="Trebuchet MS" charset="0"/>
                <a:ea typeface="ＭＳ Ｐゴシック" charset="0"/>
              </a:defRPr>
            </a:lvl5pPr>
            <a:lvl6pPr marL="2514600" indent="-228600" eaLnBrk="0" fontAlgn="base" hangingPunct="0">
              <a:spcBef>
                <a:spcPct val="0"/>
              </a:spcBef>
              <a:spcAft>
                <a:spcPct val="0"/>
              </a:spcAft>
              <a:defRPr sz="2400">
                <a:solidFill>
                  <a:schemeClr val="tx1"/>
                </a:solidFill>
                <a:latin typeface="Trebuchet MS" charset="0"/>
                <a:ea typeface="ＭＳ Ｐゴシック" charset="0"/>
              </a:defRPr>
            </a:lvl6pPr>
            <a:lvl7pPr marL="2971800" indent="-228600" eaLnBrk="0" fontAlgn="base" hangingPunct="0">
              <a:spcBef>
                <a:spcPct val="0"/>
              </a:spcBef>
              <a:spcAft>
                <a:spcPct val="0"/>
              </a:spcAft>
              <a:defRPr sz="2400">
                <a:solidFill>
                  <a:schemeClr val="tx1"/>
                </a:solidFill>
                <a:latin typeface="Trebuchet MS" charset="0"/>
                <a:ea typeface="ＭＳ Ｐゴシック" charset="0"/>
              </a:defRPr>
            </a:lvl7pPr>
            <a:lvl8pPr marL="3429000" indent="-228600" eaLnBrk="0" fontAlgn="base" hangingPunct="0">
              <a:spcBef>
                <a:spcPct val="0"/>
              </a:spcBef>
              <a:spcAft>
                <a:spcPct val="0"/>
              </a:spcAft>
              <a:defRPr sz="2400">
                <a:solidFill>
                  <a:schemeClr val="tx1"/>
                </a:solidFill>
                <a:latin typeface="Trebuchet MS" charset="0"/>
                <a:ea typeface="ＭＳ Ｐゴシック" charset="0"/>
              </a:defRPr>
            </a:lvl8pPr>
            <a:lvl9pPr marL="3886200" indent="-228600" eaLnBrk="0" fontAlgn="base" hangingPunct="0">
              <a:spcBef>
                <a:spcPct val="0"/>
              </a:spcBef>
              <a:spcAft>
                <a:spcPct val="0"/>
              </a:spcAft>
              <a:defRPr sz="2400">
                <a:solidFill>
                  <a:schemeClr val="tx1"/>
                </a:solidFill>
                <a:latin typeface="Trebuchet MS" charset="0"/>
                <a:ea typeface="ＭＳ Ｐゴシック" charset="0"/>
              </a:defRPr>
            </a:lvl9pPr>
          </a:lstStyle>
          <a:p>
            <a:pPr eaLnBrk="1" hangingPunct="1"/>
            <a:r>
              <a:rPr lang="it-IT" sz="1800" dirty="0" smtClean="0">
                <a:solidFill>
                  <a:srgbClr val="F9C731"/>
                </a:solidFill>
              </a:rPr>
              <a:t> </a:t>
            </a:r>
            <a:r>
              <a:rPr lang="it-IT" sz="1800" dirty="0" smtClean="0">
                <a:solidFill>
                  <a:schemeClr val="accent3"/>
                </a:solidFill>
              </a:rPr>
              <a:t> </a:t>
            </a:r>
            <a:r>
              <a:rPr lang="it-IT" sz="1400" u="sng" dirty="0" smtClean="0">
                <a:solidFill>
                  <a:srgbClr val="FEB72E"/>
                </a:solidFill>
              </a:rPr>
              <a:t>Azione Cattolica Italiana Adulti</a:t>
            </a:r>
            <a:endParaRPr lang="it-IT" sz="1800" u="sng" dirty="0">
              <a:solidFill>
                <a:srgbClr val="F9C731"/>
              </a:solidFill>
            </a:endParaRPr>
          </a:p>
        </p:txBody>
      </p:sp>
      <p:sp>
        <p:nvSpPr>
          <p:cNvPr id="14" name="CasellaDiTesto 13"/>
          <p:cNvSpPr txBox="1"/>
          <p:nvPr/>
        </p:nvSpPr>
        <p:spPr>
          <a:xfrm>
            <a:off x="172659" y="129396"/>
            <a:ext cx="3137794" cy="4493538"/>
          </a:xfrm>
          <a:prstGeom prst="rect">
            <a:avLst/>
          </a:prstGeom>
          <a:noFill/>
        </p:spPr>
        <p:txBody>
          <a:bodyPr wrap="square" rtlCol="0">
            <a:spAutoFit/>
          </a:bodyPr>
          <a:lstStyle/>
          <a:p>
            <a:r>
              <a:rPr lang="it-IT" sz="1200" dirty="0" smtClean="0"/>
              <a:t>Gesù sei nel mio cuore. </a:t>
            </a:r>
            <a:br>
              <a:rPr lang="it-IT" sz="1200" dirty="0" smtClean="0"/>
            </a:br>
            <a:r>
              <a:rPr lang="it-IT" sz="1200" dirty="0" smtClean="0"/>
              <a:t>Io credo nel tuo amore fedele per me. </a:t>
            </a:r>
            <a:br>
              <a:rPr lang="it-IT" sz="1200" dirty="0" smtClean="0"/>
            </a:br>
            <a:r>
              <a:rPr lang="it-IT" sz="1200" dirty="0" smtClean="0"/>
              <a:t>Proteggimi come una madre. </a:t>
            </a:r>
            <a:br>
              <a:rPr lang="it-IT" sz="1200" dirty="0" smtClean="0"/>
            </a:br>
            <a:r>
              <a:rPr lang="it-IT" sz="1200" dirty="0" smtClean="0"/>
              <a:t>Aiutami ad essere pura come te, </a:t>
            </a:r>
            <a:br>
              <a:rPr lang="it-IT" sz="1200" dirty="0" smtClean="0"/>
            </a:br>
            <a:r>
              <a:rPr lang="it-IT" sz="1200" dirty="0" smtClean="0"/>
              <a:t>ad essere povera come te, </a:t>
            </a:r>
            <a:br>
              <a:rPr lang="it-IT" sz="1200" dirty="0" smtClean="0"/>
            </a:br>
            <a:r>
              <a:rPr lang="it-IT" sz="1200" dirty="0" smtClean="0"/>
              <a:t>obbediente come te </a:t>
            </a:r>
            <a:br>
              <a:rPr lang="it-IT" sz="1200" dirty="0" smtClean="0"/>
            </a:br>
            <a:r>
              <a:rPr lang="it-IT" sz="1200" dirty="0" smtClean="0"/>
              <a:t>e servire gli altri come tu hai servito. </a:t>
            </a:r>
            <a:br>
              <a:rPr lang="it-IT" sz="1200" dirty="0" smtClean="0"/>
            </a:br>
            <a:r>
              <a:rPr lang="it-IT" sz="1200" dirty="0" smtClean="0"/>
              <a:t>Proteggimi dal male che mi vuole distruggere, </a:t>
            </a:r>
            <a:br>
              <a:rPr lang="it-IT" sz="1200" dirty="0" smtClean="0"/>
            </a:br>
            <a:r>
              <a:rPr lang="it-IT" sz="1200" dirty="0" smtClean="0"/>
              <a:t>custodiscimi nel tuo cuore, </a:t>
            </a:r>
            <a:br>
              <a:rPr lang="it-IT" sz="1200" dirty="0" smtClean="0"/>
            </a:br>
            <a:r>
              <a:rPr lang="it-IT" sz="1200" dirty="0" smtClean="0"/>
              <a:t>perché io ti appartenga. </a:t>
            </a:r>
            <a:br>
              <a:rPr lang="it-IT" sz="1200" dirty="0" smtClean="0"/>
            </a:br>
            <a:r>
              <a:rPr lang="it-IT" sz="1200" dirty="0" smtClean="0"/>
              <a:t>Nulla mi separerà dal tuo amore. </a:t>
            </a:r>
            <a:br>
              <a:rPr lang="it-IT" sz="1200" dirty="0" smtClean="0"/>
            </a:br>
            <a:r>
              <a:rPr lang="it-IT" sz="1200" dirty="0" smtClean="0"/>
              <a:t>Gesù, mite e umile di cuore, </a:t>
            </a:r>
            <a:br>
              <a:rPr lang="it-IT" sz="1200" dirty="0" smtClean="0"/>
            </a:br>
            <a:r>
              <a:rPr lang="it-IT" sz="1200" dirty="0" smtClean="0"/>
              <a:t>rendi il mio cuore </a:t>
            </a:r>
            <a:br>
              <a:rPr lang="it-IT" sz="1200" dirty="0" smtClean="0"/>
            </a:br>
            <a:r>
              <a:rPr lang="it-IT" sz="1200" dirty="0" smtClean="0"/>
              <a:t>mite e umile come il tuo. </a:t>
            </a:r>
            <a:br>
              <a:rPr lang="it-IT" sz="1200" dirty="0" smtClean="0"/>
            </a:br>
            <a:r>
              <a:rPr lang="it-IT" sz="1200" dirty="0" smtClean="0"/>
              <a:t>Io ti appartengo, </a:t>
            </a:r>
            <a:br>
              <a:rPr lang="it-IT" sz="1200" dirty="0" smtClean="0"/>
            </a:br>
            <a:r>
              <a:rPr lang="it-IT" sz="1200" dirty="0" smtClean="0"/>
              <a:t>e poiché ti appartengo così totalmente </a:t>
            </a:r>
            <a:br>
              <a:rPr lang="it-IT" sz="1200" dirty="0" smtClean="0"/>
            </a:br>
            <a:r>
              <a:rPr lang="it-IT" sz="1200" dirty="0" smtClean="0"/>
              <a:t>tu puoi fare di me qualsiasi cosa ti piaccia, </a:t>
            </a:r>
            <a:br>
              <a:rPr lang="it-IT" sz="1200" dirty="0" smtClean="0"/>
            </a:br>
            <a:r>
              <a:rPr lang="it-IT" sz="1200" dirty="0" smtClean="0"/>
              <a:t>tu mi puoi usare, </a:t>
            </a:r>
            <a:br>
              <a:rPr lang="it-IT" sz="1200" dirty="0" smtClean="0"/>
            </a:br>
            <a:r>
              <a:rPr lang="it-IT" sz="1200" dirty="0" smtClean="0"/>
              <a:t>tu mi puoi mandare, </a:t>
            </a:r>
            <a:br>
              <a:rPr lang="it-IT" sz="1200" dirty="0" smtClean="0"/>
            </a:br>
            <a:r>
              <a:rPr lang="it-IT" sz="1200" dirty="0" smtClean="0"/>
              <a:t>tu mi puoi tenere nascosta, </a:t>
            </a:r>
            <a:br>
              <a:rPr lang="it-IT" sz="1200" dirty="0" smtClean="0"/>
            </a:br>
            <a:r>
              <a:rPr lang="it-IT" sz="1200" dirty="0" smtClean="0"/>
              <a:t>tu mi puoi dare gioia e sofferenza. </a:t>
            </a:r>
            <a:br>
              <a:rPr lang="it-IT" sz="1200" dirty="0" smtClean="0"/>
            </a:br>
            <a:r>
              <a:rPr lang="it-IT" sz="1200" dirty="0" smtClean="0"/>
              <a:t>Io ti appartengo, </a:t>
            </a:r>
            <a:br>
              <a:rPr lang="it-IT" sz="1200" dirty="0" smtClean="0"/>
            </a:br>
            <a:r>
              <a:rPr lang="it-IT" sz="1200" dirty="0" smtClean="0"/>
              <a:t>e nulla mi separerà dal tuo amore.</a:t>
            </a:r>
          </a:p>
          <a:p>
            <a:r>
              <a:rPr lang="it-IT" sz="1000" dirty="0" smtClean="0"/>
              <a:t>Madre Teresa di Calcutta</a:t>
            </a:r>
            <a:endParaRPr lang="it-IT" sz="1000" dirty="0"/>
          </a:p>
        </p:txBody>
      </p:sp>
      <p:sp>
        <p:nvSpPr>
          <p:cNvPr id="17" name="CasellaDiTesto 16"/>
          <p:cNvSpPr txBox="1"/>
          <p:nvPr/>
        </p:nvSpPr>
        <p:spPr>
          <a:xfrm>
            <a:off x="3310453" y="60388"/>
            <a:ext cx="3683480" cy="1754326"/>
          </a:xfrm>
          <a:prstGeom prst="rect">
            <a:avLst/>
          </a:prstGeom>
          <a:noFill/>
        </p:spPr>
        <p:txBody>
          <a:bodyPr wrap="square" rtlCol="0">
            <a:spAutoFit/>
          </a:bodyPr>
          <a:lstStyle/>
          <a:p>
            <a:r>
              <a:rPr lang="it-IT" sz="1200" dirty="0" smtClean="0">
                <a:solidFill>
                  <a:schemeClr val="accent2"/>
                </a:solidFill>
              </a:rPr>
              <a:t>O Dio, rendici degni di servire i nostri fratelli, </a:t>
            </a:r>
            <a:br>
              <a:rPr lang="it-IT" sz="1200" dirty="0" smtClean="0">
                <a:solidFill>
                  <a:schemeClr val="accent2"/>
                </a:solidFill>
              </a:rPr>
            </a:br>
            <a:r>
              <a:rPr lang="it-IT" sz="1200" dirty="0" smtClean="0">
                <a:solidFill>
                  <a:schemeClr val="accent2"/>
                </a:solidFill>
              </a:rPr>
              <a:t>da un capo all'altro del mondo, </a:t>
            </a:r>
            <a:br>
              <a:rPr lang="it-IT" sz="1200" dirty="0" smtClean="0">
                <a:solidFill>
                  <a:schemeClr val="accent2"/>
                </a:solidFill>
              </a:rPr>
            </a:br>
            <a:r>
              <a:rPr lang="it-IT" sz="1200" dirty="0" smtClean="0">
                <a:solidFill>
                  <a:schemeClr val="accent2"/>
                </a:solidFill>
              </a:rPr>
              <a:t>dove vivono e muoiono in povertà e di fame. </a:t>
            </a:r>
            <a:br>
              <a:rPr lang="it-IT" sz="1200" dirty="0" smtClean="0">
                <a:solidFill>
                  <a:schemeClr val="accent2"/>
                </a:solidFill>
              </a:rPr>
            </a:br>
            <a:r>
              <a:rPr lang="it-IT" sz="1200" dirty="0" smtClean="0">
                <a:solidFill>
                  <a:schemeClr val="accent2"/>
                </a:solidFill>
              </a:rPr>
              <a:t>Dona loro, in questo giorno, attraverso le nostre mani, </a:t>
            </a:r>
            <a:br>
              <a:rPr lang="it-IT" sz="1200" dirty="0" smtClean="0">
                <a:solidFill>
                  <a:schemeClr val="accent2"/>
                </a:solidFill>
              </a:rPr>
            </a:br>
            <a:r>
              <a:rPr lang="it-IT" sz="1200" dirty="0" smtClean="0">
                <a:solidFill>
                  <a:schemeClr val="accent2"/>
                </a:solidFill>
              </a:rPr>
              <a:t>il loro pane quotidiano e il tuo confortevole amore, </a:t>
            </a:r>
            <a:br>
              <a:rPr lang="it-IT" sz="1200" dirty="0" smtClean="0">
                <a:solidFill>
                  <a:schemeClr val="accent2"/>
                </a:solidFill>
              </a:rPr>
            </a:br>
            <a:r>
              <a:rPr lang="it-IT" sz="1200" dirty="0" smtClean="0">
                <a:solidFill>
                  <a:schemeClr val="accent2"/>
                </a:solidFill>
              </a:rPr>
              <a:t>dona loro pace e gioia. </a:t>
            </a:r>
            <a:br>
              <a:rPr lang="it-IT" sz="1200" dirty="0" smtClean="0">
                <a:solidFill>
                  <a:schemeClr val="accent2"/>
                </a:solidFill>
              </a:rPr>
            </a:br>
            <a:r>
              <a:rPr lang="it-IT" sz="1200" dirty="0" smtClean="0">
                <a:solidFill>
                  <a:schemeClr val="accent2"/>
                </a:solidFill>
              </a:rPr>
              <a:t>Donami la grazia di vedere i bisogni degli altri </a:t>
            </a:r>
            <a:br>
              <a:rPr lang="it-IT" sz="1200" dirty="0" smtClean="0">
                <a:solidFill>
                  <a:schemeClr val="accent2"/>
                </a:solidFill>
              </a:rPr>
            </a:br>
            <a:r>
              <a:rPr lang="it-IT" sz="1200" dirty="0" smtClean="0">
                <a:solidFill>
                  <a:schemeClr val="accent2"/>
                </a:solidFill>
              </a:rPr>
              <a:t>e che io possa dividere con loro i doni che mi hai dato.</a:t>
            </a:r>
          </a:p>
          <a:p>
            <a:r>
              <a:rPr lang="it-IT" sz="1000" dirty="0" smtClean="0">
                <a:solidFill>
                  <a:schemeClr val="accent2"/>
                </a:solidFill>
              </a:rPr>
              <a:t>Madre Teresa di Calcutta</a:t>
            </a:r>
            <a:endParaRPr lang="it-IT" sz="1000" dirty="0">
              <a:solidFill>
                <a:schemeClr val="accent2"/>
              </a:solidFill>
            </a:endParaRPr>
          </a:p>
        </p:txBody>
      </p:sp>
      <p:sp>
        <p:nvSpPr>
          <p:cNvPr id="18" name="CasellaDiTesto 17"/>
          <p:cNvSpPr txBox="1"/>
          <p:nvPr/>
        </p:nvSpPr>
        <p:spPr>
          <a:xfrm>
            <a:off x="3019245" y="2147977"/>
            <a:ext cx="3666227" cy="3416320"/>
          </a:xfrm>
          <a:prstGeom prst="rect">
            <a:avLst/>
          </a:prstGeom>
          <a:noFill/>
        </p:spPr>
        <p:txBody>
          <a:bodyPr wrap="square" rtlCol="0">
            <a:spAutoFit/>
          </a:bodyPr>
          <a:lstStyle/>
          <a:p>
            <a:r>
              <a:rPr lang="it-IT" sz="1200" dirty="0" smtClean="0"/>
              <a:t>PREGHIERA SEMPLICE</a:t>
            </a:r>
          </a:p>
          <a:p>
            <a:r>
              <a:rPr lang="it-IT" sz="1200" dirty="0" smtClean="0"/>
              <a:t>Oh! Signore, fa di me uno strumento della tua pace:</a:t>
            </a:r>
            <a:br>
              <a:rPr lang="it-IT" sz="1200" dirty="0" smtClean="0"/>
            </a:br>
            <a:r>
              <a:rPr lang="it-IT" sz="1200" dirty="0" smtClean="0"/>
              <a:t>dove è odio, fa ch'io porti amore,</a:t>
            </a:r>
            <a:br>
              <a:rPr lang="it-IT" sz="1200" dirty="0" smtClean="0"/>
            </a:br>
            <a:r>
              <a:rPr lang="it-IT" sz="1200" dirty="0" smtClean="0"/>
              <a:t>dove è offesa, ch'io porti il perdono,</a:t>
            </a:r>
            <a:br>
              <a:rPr lang="it-IT" sz="1200" dirty="0" smtClean="0"/>
            </a:br>
            <a:r>
              <a:rPr lang="it-IT" sz="1200" dirty="0" smtClean="0"/>
              <a:t>dove è discordia, ch'io porti la fede,</a:t>
            </a:r>
            <a:br>
              <a:rPr lang="it-IT" sz="1200" dirty="0" smtClean="0"/>
            </a:br>
            <a:r>
              <a:rPr lang="it-IT" sz="1200" dirty="0" smtClean="0"/>
              <a:t>dove è l'errore, ch'io porti la Verità,</a:t>
            </a:r>
            <a:br>
              <a:rPr lang="it-IT" sz="1200" dirty="0" smtClean="0"/>
            </a:br>
            <a:r>
              <a:rPr lang="it-IT" sz="1200" dirty="0" smtClean="0"/>
              <a:t>dove è la disperazione, ch'io porti la speranza.</a:t>
            </a:r>
            <a:br>
              <a:rPr lang="it-IT" sz="1200" dirty="0" smtClean="0"/>
            </a:br>
            <a:r>
              <a:rPr lang="it-IT" sz="1200" dirty="0" smtClean="0"/>
              <a:t>Dove è tristezza, ch'io porti la gioia,</a:t>
            </a:r>
            <a:br>
              <a:rPr lang="it-IT" sz="1200" dirty="0" smtClean="0"/>
            </a:br>
            <a:r>
              <a:rPr lang="it-IT" sz="1200" dirty="0" smtClean="0"/>
              <a:t>dove sono le tenebre, ch'io porti la luce.</a:t>
            </a:r>
            <a:br>
              <a:rPr lang="it-IT" sz="1200" dirty="0" smtClean="0"/>
            </a:br>
            <a:r>
              <a:rPr lang="it-IT" sz="1200" dirty="0" smtClean="0"/>
              <a:t>Oh! Maestro, fa che io non cerchi tanto:</a:t>
            </a:r>
            <a:br>
              <a:rPr lang="it-IT" sz="1200" dirty="0" smtClean="0"/>
            </a:br>
            <a:r>
              <a:rPr lang="it-IT" sz="1200" dirty="0" smtClean="0"/>
              <a:t>Ad essere compreso, quanto a comprendere.</a:t>
            </a:r>
            <a:br>
              <a:rPr lang="it-IT" sz="1200" dirty="0" smtClean="0"/>
            </a:br>
            <a:r>
              <a:rPr lang="it-IT" sz="1200" dirty="0" smtClean="0"/>
              <a:t>Ad essere amato, quanto ad amare</a:t>
            </a:r>
            <a:br>
              <a:rPr lang="it-IT" sz="1200" dirty="0" smtClean="0"/>
            </a:br>
            <a:r>
              <a:rPr lang="it-IT" sz="1200" dirty="0" err="1" smtClean="0"/>
              <a:t>Poichè</a:t>
            </a:r>
            <a:r>
              <a:rPr lang="it-IT" sz="1200" dirty="0" smtClean="0"/>
              <a:t>: </a:t>
            </a:r>
            <a:br>
              <a:rPr lang="it-IT" sz="1200" dirty="0" smtClean="0"/>
            </a:br>
            <a:r>
              <a:rPr lang="it-IT" sz="1200" dirty="0" smtClean="0"/>
              <a:t>Sì è: Dando, che si riceve: </a:t>
            </a:r>
            <a:br>
              <a:rPr lang="it-IT" sz="1200" dirty="0" smtClean="0"/>
            </a:br>
            <a:r>
              <a:rPr lang="it-IT" sz="1200" dirty="0" smtClean="0"/>
              <a:t>Perdonando che si è perdonati;</a:t>
            </a:r>
            <a:br>
              <a:rPr lang="it-IT" sz="1200" dirty="0" smtClean="0"/>
            </a:br>
            <a:r>
              <a:rPr lang="it-IT" sz="1200" dirty="0" smtClean="0"/>
              <a:t>Morendo che si risuscita a Vita Eterna.</a:t>
            </a:r>
          </a:p>
          <a:p>
            <a:r>
              <a:rPr lang="it-IT" sz="1200" dirty="0" smtClean="0"/>
              <a:t>Amen.</a:t>
            </a:r>
          </a:p>
          <a:p>
            <a:r>
              <a:rPr lang="it-IT" sz="1000" dirty="0" smtClean="0"/>
              <a:t>San Francesco</a:t>
            </a:r>
            <a:endParaRPr lang="it-IT" sz="1000" dirty="0"/>
          </a:p>
        </p:txBody>
      </p:sp>
      <p:sp>
        <p:nvSpPr>
          <p:cNvPr id="19" name="Rettangolo 18"/>
          <p:cNvSpPr/>
          <p:nvPr/>
        </p:nvSpPr>
        <p:spPr>
          <a:xfrm>
            <a:off x="1112807" y="5704834"/>
            <a:ext cx="5175849" cy="615553"/>
          </a:xfrm>
          <a:prstGeom prst="rect">
            <a:avLst/>
          </a:prstGeom>
        </p:spPr>
        <p:txBody>
          <a:bodyPr wrap="square">
            <a:spAutoFit/>
          </a:bodyPr>
          <a:lstStyle/>
          <a:p>
            <a:pPr algn="ctr"/>
            <a:r>
              <a:rPr lang="it-IT" sz="1200" dirty="0" smtClean="0">
                <a:solidFill>
                  <a:schemeClr val="accent2"/>
                </a:solidFill>
              </a:rPr>
              <a:t>Nella vita cristiana sono essenziali la preghiera, l’umiltà, la carità verso tutti: è la strada per la santità.</a:t>
            </a:r>
          </a:p>
          <a:p>
            <a:pPr algn="ctr"/>
            <a:r>
              <a:rPr lang="it-IT" sz="1000" dirty="0" smtClean="0">
                <a:solidFill>
                  <a:schemeClr val="accent2"/>
                </a:solidFill>
              </a:rPr>
              <a:t>Papa Francesco</a:t>
            </a:r>
            <a:endParaRPr lang="it-IT" sz="1000" dirty="0">
              <a:solidFill>
                <a:schemeClr val="accent2"/>
              </a:solidFill>
            </a:endParaRPr>
          </a:p>
        </p:txBody>
      </p:sp>
      <p:sp>
        <p:nvSpPr>
          <p:cNvPr id="20" name="Rettangolo 19"/>
          <p:cNvSpPr/>
          <p:nvPr/>
        </p:nvSpPr>
        <p:spPr>
          <a:xfrm>
            <a:off x="6504317" y="1533465"/>
            <a:ext cx="3916393" cy="5324535"/>
          </a:xfrm>
          <a:prstGeom prst="rect">
            <a:avLst/>
          </a:prstGeom>
        </p:spPr>
        <p:txBody>
          <a:bodyPr wrap="square">
            <a:spAutoFit/>
          </a:bodyPr>
          <a:lstStyle/>
          <a:p>
            <a:r>
              <a:rPr lang="it-IT" sz="1000" dirty="0" smtClean="0"/>
              <a:t>SALMO 37 (36)</a:t>
            </a:r>
          </a:p>
          <a:p>
            <a:r>
              <a:rPr lang="it-IT" sz="1000" dirty="0" smtClean="0"/>
              <a:t>Non irritarti a causa dei malvagi;</a:t>
            </a:r>
            <a:br>
              <a:rPr lang="it-IT" sz="1000" dirty="0" smtClean="0"/>
            </a:br>
            <a:r>
              <a:rPr lang="it-IT" sz="1000" dirty="0" smtClean="0"/>
              <a:t>non invidiare i malfattori.</a:t>
            </a:r>
            <a:br>
              <a:rPr lang="it-IT" sz="1000" dirty="0" smtClean="0"/>
            </a:br>
            <a:r>
              <a:rPr lang="it-IT" sz="1000" dirty="0" smtClean="0"/>
              <a:t>Come l’erba presto appassiranno</a:t>
            </a:r>
          </a:p>
          <a:p>
            <a:r>
              <a:rPr lang="it-IT" sz="1000" dirty="0" smtClean="0"/>
              <a:t>come il verde del prato avvizziranno.</a:t>
            </a:r>
            <a:br>
              <a:rPr lang="it-IT" sz="1000" dirty="0" smtClean="0"/>
            </a:br>
            <a:r>
              <a:rPr lang="it-IT" sz="1000" dirty="0" smtClean="0"/>
              <a:t>Confida nel Signore e fa' il bene;</a:t>
            </a:r>
            <a:br>
              <a:rPr lang="it-IT" sz="1000" dirty="0" smtClean="0"/>
            </a:br>
            <a:r>
              <a:rPr lang="it-IT" sz="1000" dirty="0" smtClean="0"/>
              <a:t>abiterai la terra e vi pascolerai con sicurezza</a:t>
            </a:r>
            <a:br>
              <a:rPr lang="it-IT" sz="1000" dirty="0" smtClean="0"/>
            </a:br>
            <a:r>
              <a:rPr lang="it-IT" sz="1000" dirty="0" smtClean="0"/>
              <a:t>Cerca la gioia nel Signore:</a:t>
            </a:r>
            <a:br>
              <a:rPr lang="it-IT" sz="1000" dirty="0" smtClean="0"/>
            </a:br>
            <a:r>
              <a:rPr lang="it-IT" sz="1000" dirty="0" smtClean="0"/>
              <a:t>esaudirà i desideri del tuo cuore.</a:t>
            </a:r>
            <a:br>
              <a:rPr lang="it-IT" sz="1000" dirty="0" smtClean="0"/>
            </a:br>
            <a:r>
              <a:rPr lang="it-IT" sz="1000" dirty="0" smtClean="0"/>
              <a:t>Affida al Signore la tua via,</a:t>
            </a:r>
            <a:br>
              <a:rPr lang="it-IT" sz="1000" dirty="0" smtClean="0"/>
            </a:br>
            <a:r>
              <a:rPr lang="it-IT" sz="1000" dirty="0" smtClean="0"/>
              <a:t>confida in lui, ed egli agirà:</a:t>
            </a:r>
            <a:br>
              <a:rPr lang="it-IT" sz="1000" dirty="0" smtClean="0"/>
            </a:br>
            <a:r>
              <a:rPr lang="it-IT" sz="1000" dirty="0" smtClean="0"/>
              <a:t>farà brillare come luce la tua giustizia,</a:t>
            </a:r>
            <a:br>
              <a:rPr lang="it-IT" sz="1000" dirty="0" smtClean="0"/>
            </a:br>
            <a:r>
              <a:rPr lang="it-IT" sz="1000" dirty="0" smtClean="0"/>
              <a:t>e il tuo diritto come il mezzogiorno.</a:t>
            </a:r>
            <a:br>
              <a:rPr lang="it-IT" sz="1000" dirty="0" smtClean="0"/>
            </a:br>
            <a:r>
              <a:rPr lang="it-IT" sz="1000" dirty="0" smtClean="0"/>
              <a:t>Sta' in silenzio davanti al Signore e spera in lui;</a:t>
            </a:r>
            <a:br>
              <a:rPr lang="it-IT" sz="1000" dirty="0" smtClean="0"/>
            </a:br>
            <a:r>
              <a:rPr lang="it-IT" sz="1000" dirty="0" smtClean="0"/>
              <a:t>non irritarti per chi ha successo,</a:t>
            </a:r>
            <a:br>
              <a:rPr lang="it-IT" sz="1000" dirty="0" smtClean="0"/>
            </a:br>
            <a:r>
              <a:rPr lang="it-IT" sz="1000" dirty="0" smtClean="0"/>
              <a:t>per l'uomo che trama insidie.</a:t>
            </a:r>
            <a:br>
              <a:rPr lang="it-IT" sz="1000" dirty="0" smtClean="0"/>
            </a:br>
            <a:r>
              <a:rPr lang="it-IT" sz="1000" dirty="0" smtClean="0"/>
              <a:t>Desisti dall'ira e deponi lo sdegno;</a:t>
            </a:r>
            <a:br>
              <a:rPr lang="it-IT" sz="1000" dirty="0" smtClean="0"/>
            </a:br>
            <a:r>
              <a:rPr lang="it-IT" sz="1000" dirty="0" smtClean="0"/>
              <a:t>non irritarti, non ne verrebbe che male.</a:t>
            </a:r>
            <a:br>
              <a:rPr lang="it-IT" sz="1000" dirty="0" smtClean="0"/>
            </a:br>
            <a:r>
              <a:rPr lang="it-IT" sz="1000" dirty="0" smtClean="0"/>
              <a:t>I poveri avranno in eredità la terra</a:t>
            </a:r>
          </a:p>
          <a:p>
            <a:r>
              <a:rPr lang="it-IT" sz="1000" dirty="0" smtClean="0"/>
              <a:t>e godranno di grande pace.</a:t>
            </a:r>
            <a:br>
              <a:rPr lang="it-IT" sz="1000" dirty="0" smtClean="0"/>
            </a:br>
            <a:r>
              <a:rPr lang="it-IT" sz="1000" dirty="0" smtClean="0"/>
              <a:t>Il Signore conosce i giorni degli uomini integri;</a:t>
            </a:r>
            <a:br>
              <a:rPr lang="it-IT" sz="1000" dirty="0" smtClean="0"/>
            </a:br>
            <a:r>
              <a:rPr lang="it-IT" sz="1000" dirty="0" smtClean="0"/>
              <a:t>la loro eredità dura per sempre.</a:t>
            </a:r>
            <a:br>
              <a:rPr lang="it-IT" sz="1000" dirty="0" smtClean="0"/>
            </a:br>
            <a:r>
              <a:rPr lang="it-IT" sz="1000" dirty="0" smtClean="0"/>
              <a:t>Non si vergogneranno nel tempo della sventura</a:t>
            </a:r>
          </a:p>
          <a:p>
            <a:r>
              <a:rPr lang="it-IT" sz="1000" dirty="0" smtClean="0"/>
              <a:t>e nei giorni di carestia saranno saziati.</a:t>
            </a:r>
            <a:br>
              <a:rPr lang="it-IT" sz="1000" dirty="0" smtClean="0"/>
            </a:br>
            <a:r>
              <a:rPr lang="it-IT" sz="1000" dirty="0" smtClean="0"/>
              <a:t>Quelli che sono benedetti dal Signore</a:t>
            </a:r>
          </a:p>
          <a:p>
            <a:r>
              <a:rPr lang="it-IT" sz="1000" dirty="0" smtClean="0"/>
              <a:t>avranno in eredità la terra.</a:t>
            </a:r>
            <a:br>
              <a:rPr lang="it-IT" sz="1000" dirty="0" smtClean="0"/>
            </a:br>
            <a:r>
              <a:rPr lang="it-IT" sz="1000" dirty="0" smtClean="0"/>
              <a:t>Sta lontano  dal male e fa' il bene</a:t>
            </a:r>
          </a:p>
          <a:p>
            <a:r>
              <a:rPr lang="it-IT" sz="1000" dirty="0" smtClean="0"/>
              <a:t> e avrai sempre una casa.</a:t>
            </a:r>
          </a:p>
          <a:p>
            <a:r>
              <a:rPr lang="it-IT" sz="1000" dirty="0" smtClean="0"/>
              <a:t>I giusti avranno in eredità la terra</a:t>
            </a:r>
          </a:p>
          <a:p>
            <a:r>
              <a:rPr lang="it-IT" sz="1000" dirty="0" smtClean="0"/>
              <a:t> e vi abiteranno per sempre.</a:t>
            </a:r>
            <a:br>
              <a:rPr lang="it-IT" sz="1000" dirty="0" smtClean="0"/>
            </a:br>
            <a:r>
              <a:rPr lang="it-IT" sz="1000" dirty="0" smtClean="0"/>
              <a:t>Osserva l’integro , guarda l'uomo retto,</a:t>
            </a:r>
            <a:br>
              <a:rPr lang="it-IT" sz="1000" dirty="0" smtClean="0"/>
            </a:br>
            <a:r>
              <a:rPr lang="it-IT" sz="1000" dirty="0" smtClean="0"/>
              <a:t>perché avrà una discendenza l'uomo di pace. </a:t>
            </a:r>
            <a:br>
              <a:rPr lang="it-IT" sz="1000" dirty="0" smtClean="0"/>
            </a:br>
            <a:r>
              <a:rPr lang="it-IT" sz="1000" dirty="0" smtClean="0"/>
              <a:t>La salvezza dei giusti viene dal Signore:</a:t>
            </a:r>
          </a:p>
          <a:p>
            <a:r>
              <a:rPr lang="it-IT" sz="1000" dirty="0" smtClean="0"/>
              <a:t>nel tempo dell’angoscia è loro fortezza</a:t>
            </a:r>
          </a:p>
        </p:txBody>
      </p:sp>
    </p:spTree>
    <p:extLst>
      <p:ext uri="{BB962C8B-B14F-4D97-AF65-F5344CB8AC3E}">
        <p14:creationId xmlns:p14="http://schemas.microsoft.com/office/powerpoint/2010/main" val="166561522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oli">
  <a:themeElements>
    <a:clrScheme name="Angoli">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oli">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oli">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Angoli.thmx</Template>
  <TotalTime>4734</TotalTime>
  <Words>854</Words>
  <Application>Microsoft Office PowerPoint</Application>
  <PresentationFormat>Presentazione su schermo (4:3)</PresentationFormat>
  <Paragraphs>124</Paragraphs>
  <Slides>6</Slides>
  <Notes>0</Notes>
  <HiddenSlides>0</HiddenSlides>
  <MMClips>0</MMClips>
  <ScaleCrop>false</ScaleCrop>
  <HeadingPairs>
    <vt:vector size="4" baseType="variant">
      <vt:variant>
        <vt:lpstr>Tema</vt:lpstr>
      </vt:variant>
      <vt:variant>
        <vt:i4>1</vt:i4>
      </vt:variant>
      <vt:variant>
        <vt:lpstr>Titoli diapositive</vt:lpstr>
      </vt:variant>
      <vt:variant>
        <vt:i4>6</vt:i4>
      </vt:variant>
    </vt:vector>
  </HeadingPairs>
  <TitlesOfParts>
    <vt:vector size="7" baseType="lpstr">
      <vt:lpstr>Angoli</vt:lpstr>
      <vt:lpstr>SOTTO</vt:lpstr>
      <vt:lpstr>LA VITA SI RACCONTA</vt:lpstr>
      <vt:lpstr>Presentazione standard di PowerPoint</vt:lpstr>
      <vt:lpstr>LA VITA CAMBIA</vt:lpstr>
      <vt:lpstr>Presentazione standard di PowerPoint</vt:lpstr>
      <vt:lpstr>Presentazione standard di PowerPoint</vt:lpstr>
    </vt:vector>
  </TitlesOfParts>
  <Company>Sara Iotti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SOTTO</dc:title>
  <dc:creator>Sara Iotti</dc:creator>
  <cp:lastModifiedBy>Andrea AC. Cavazzoni</cp:lastModifiedBy>
  <cp:revision>86</cp:revision>
  <dcterms:created xsi:type="dcterms:W3CDTF">2016-08-22T20:34:07Z</dcterms:created>
  <dcterms:modified xsi:type="dcterms:W3CDTF">2016-09-20T08:22:47Z</dcterms:modified>
</cp:coreProperties>
</file>