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7" r:id="rId1"/>
  </p:sldMasterIdLst>
  <p:sldIdLst>
    <p:sldId id="257" r:id="rId2"/>
    <p:sldId id="258" r:id="rId3"/>
    <p:sldId id="265" r:id="rId4"/>
    <p:sldId id="259" r:id="rId5"/>
    <p:sldId id="261" r:id="rId6"/>
    <p:sldId id="260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E841"/>
    <a:srgbClr val="FFC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94595" autoAdjust="0"/>
  </p:normalViewPr>
  <p:slideViewPr>
    <p:cSldViewPr snapToGrid="0" snapToObjects="1">
      <p:cViewPr varScale="1">
        <p:scale>
          <a:sx n="112" d="100"/>
          <a:sy n="112" d="100"/>
        </p:scale>
        <p:origin x="-105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Home.png"/>
          <p:cNvPicPr>
            <a:picLocks noChangeAspect="1"/>
          </p:cNvPicPr>
          <p:nvPr/>
        </p:nvPicPr>
        <p:blipFill>
          <a:blip r:embed="rId2"/>
          <a:srcRect t="-93973"/>
          <a:stretch>
            <a:fillRect/>
          </a:stretch>
        </p:blipFill>
        <p:spPr>
          <a:xfrm>
            <a:off x="179294" y="1183341"/>
            <a:ext cx="8787384" cy="5276725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7513" y="2168338"/>
            <a:ext cx="8307387" cy="161925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7513" y="3810000"/>
            <a:ext cx="8307387" cy="753036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Picture 7" descr="DirectionalButtons-RightOnl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266" y="533400"/>
            <a:ext cx="752475" cy="352425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93E4AAA4-6363-4581-962D-1ACCC2D600C5}" type="slidenum">
              <a:rPr lang="en-US" smtClean="0"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466850"/>
            <a:ext cx="8308039" cy="1128432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7224" y="2623296"/>
            <a:ext cx="4717676" cy="38312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213" y="2770187"/>
            <a:ext cx="3429093" cy="35768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con didascalia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182880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298140" y="1169894"/>
            <a:ext cx="3671047" cy="52760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sopra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82880" y="1169894"/>
            <a:ext cx="8787384" cy="2106706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82880" y="3281082"/>
            <a:ext cx="8787384" cy="3174582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3329268"/>
            <a:ext cx="8346141" cy="1014132"/>
          </a:xfrm>
        </p:spPr>
        <p:txBody>
          <a:bodyPr anchor="b"/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4343399"/>
            <a:ext cx="8346141" cy="190976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magini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3835212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0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0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82880" y="1179576"/>
            <a:ext cx="3671047" cy="220531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2015983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82880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18327B13-EE46-1148-A2C3-E262B704F86D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VerticalTC.png"/>
          <p:cNvPicPr>
            <a:picLocks noChangeAspect="1"/>
          </p:cNvPicPr>
          <p:nvPr/>
        </p:nvPicPr>
        <p:blipFill>
          <a:blip r:embed="rId2"/>
          <a:srcRect t="-93650"/>
          <a:stretch>
            <a:fillRect/>
          </a:stretch>
        </p:blipFill>
        <p:spPr>
          <a:xfrm>
            <a:off x="7445188" y="1178128"/>
            <a:ext cx="1524000" cy="527533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0705" y="1398494"/>
            <a:ext cx="1447800" cy="4849906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7513" y="1398494"/>
            <a:ext cx="6669087" cy="4849906"/>
          </a:xfrm>
        </p:spPr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rmula di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‹n.›</a:t>
            </a:fld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182880" y="1179576"/>
            <a:ext cx="8787384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DirectionalButtons-LeftOnlyOnl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488" y="538163"/>
            <a:ext cx="752475" cy="3524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5" y="2756646"/>
            <a:ext cx="8308975" cy="349175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TCFull.png"/>
          <p:cNvPicPr>
            <a:picLocks noChangeAspect="1"/>
          </p:cNvPicPr>
          <p:nvPr/>
        </p:nvPicPr>
        <p:blipFill>
          <a:blip r:embed="rId2"/>
          <a:srcRect l="-198711"/>
          <a:stretch>
            <a:fillRect/>
          </a:stretch>
        </p:blipFill>
        <p:spPr>
          <a:xfrm>
            <a:off x="177999" y="1179576"/>
            <a:ext cx="8788373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  <a:lvl6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buClr>
                <a:schemeClr val="bg1"/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buClr>
                <a:schemeClr val="bg1"/>
              </a:buClr>
              <a:defRPr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SectionH.png"/>
          <p:cNvPicPr>
            <a:picLocks noChangeAspect="1"/>
          </p:cNvPicPr>
          <p:nvPr/>
        </p:nvPicPr>
        <p:blipFill>
          <a:blip r:embed="rId2"/>
          <a:srcRect r="-91875"/>
          <a:stretch>
            <a:fillRect/>
          </a:stretch>
        </p:blipFill>
        <p:spPr>
          <a:xfrm>
            <a:off x="182880" y="1179576"/>
            <a:ext cx="8785105" cy="5276088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429000"/>
            <a:ext cx="6591300" cy="1371600"/>
          </a:xfrm>
        </p:spPr>
        <p:txBody>
          <a:bodyPr anchor="b" anchorCtr="0"/>
          <a:lstStyle>
            <a:lvl1pPr algn="r">
              <a:defRPr sz="4800" b="0" cap="none" baseline="0"/>
            </a:lvl1pPr>
          </a:lstStyle>
          <a:p>
            <a:r>
              <a:rPr lang="it-IT" smtClean="0"/>
              <a:t>Fare clic per modificare stile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4800599"/>
            <a:ext cx="6591300" cy="1066801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6859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3214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6859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6859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752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752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Cap.png"/>
          <p:cNvPicPr>
            <a:picLocks noChangeAspect="1"/>
          </p:cNvPicPr>
          <p:nvPr/>
        </p:nvPicPr>
        <p:blipFill>
          <a:blip r:embed="rId2"/>
          <a:srcRect b="-135871"/>
          <a:stretch>
            <a:fillRect/>
          </a:stretch>
        </p:blipFill>
        <p:spPr>
          <a:xfrm>
            <a:off x="182880" y="1179575"/>
            <a:ext cx="4228522" cy="52740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369794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2341" y="1600200"/>
            <a:ext cx="4101353" cy="4652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3697941" cy="341583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600"/>
              </a:spcBef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None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2.png"/><Relationship Id="rId1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925" y="1456765"/>
            <a:ext cx="8308975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925" y="2770188"/>
            <a:ext cx="8308975" cy="3478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0105" y="6454588"/>
            <a:ext cx="23980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83CC3D5-CFD4-314B-AA71-1F7766861EE4}" type="datetimeFigureOut">
              <a:rPr lang="it-IT" smtClean="0"/>
              <a:t>03/10/17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976" y="6454588"/>
            <a:ext cx="3657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0" y="12192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8327B13-EE46-1148-A2C3-E262B704F86D}" type="slidenum">
              <a:rPr lang="it-IT" smtClean="0"/>
              <a:t>‹n.›</a:t>
            </a:fld>
            <a:endParaRPr lang="it-IT"/>
          </a:p>
        </p:txBody>
      </p:sp>
      <p:pic>
        <p:nvPicPr>
          <p:cNvPr id="7" name="Picture 6" descr="HomeButton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2450" y="526116"/>
            <a:ext cx="457200" cy="352425"/>
          </a:xfrm>
          <a:prstGeom prst="rect">
            <a:avLst/>
          </a:prstGeom>
        </p:spPr>
      </p:pic>
      <p:pic>
        <p:nvPicPr>
          <p:cNvPr id="10" name="Picture 9" descr="DirectionalButtons-Full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26188" y="526116"/>
            <a:ext cx="752475" cy="35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873529" y="273362"/>
            <a:ext cx="5119385" cy="918349"/>
          </a:xfrm>
        </p:spPr>
        <p:txBody>
          <a:bodyPr>
            <a:normAutofit fontScale="90000"/>
          </a:bodyPr>
          <a:lstStyle/>
          <a:p>
            <a:r>
              <a:rPr lang="it-IT" sz="6000" b="1" dirty="0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22022" y="5856554"/>
            <a:ext cx="8870892" cy="1010170"/>
          </a:xfrm>
        </p:spPr>
        <p:txBody>
          <a:bodyPr>
            <a:noAutofit/>
          </a:bodyPr>
          <a:lstStyle/>
          <a:p>
            <a:r>
              <a:rPr lang="it-IT" sz="3000" b="1" dirty="0" smtClean="0">
                <a:solidFill>
                  <a:srgbClr val="FFFF00"/>
                </a:solidFill>
                <a:latin typeface="Arial Rounded MT Bold"/>
                <a:cs typeface="Arial Rounded MT Bold"/>
              </a:rPr>
              <a:t>PERCORSO FORMATIVO PER GRUPPI ADULTI</a:t>
            </a:r>
            <a:endParaRPr lang="it-IT" sz="30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5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29223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>
                <a:solidFill>
                  <a:srgbClr val="F9C731"/>
                </a:solidFill>
              </a:rPr>
              <a:t>______________________</a:t>
            </a: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pic>
        <p:nvPicPr>
          <p:cNvPr id="8" name="Immagine 7" descr="ATTRAVERSOfoto00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428" y="3501454"/>
            <a:ext cx="1841500" cy="2235200"/>
          </a:xfrm>
          <a:prstGeom prst="rect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10" name="Immagine 9" descr="ATTRAVERSOfoto003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805" y="1548231"/>
            <a:ext cx="1767322" cy="2656995"/>
          </a:xfrm>
          <a:prstGeom prst="rect">
            <a:avLst/>
          </a:prstGeom>
          <a:ln w="19050">
            <a:solidFill>
              <a:schemeClr val="accent3"/>
            </a:solidFill>
          </a:ln>
        </p:spPr>
      </p:pic>
      <p:pic>
        <p:nvPicPr>
          <p:cNvPr id="12" name="Immagine 11" descr="ATTRAVERSOfoto004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785" y="1361936"/>
            <a:ext cx="1723713" cy="1969958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5006" y="1361936"/>
            <a:ext cx="2487607" cy="1861693"/>
          </a:xfrm>
          <a:prstGeom prst="rect">
            <a:avLst/>
          </a:prstGeom>
          <a:ln w="19050">
            <a:solidFill>
              <a:srgbClr val="77E841"/>
            </a:solidFill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3439" y="3730343"/>
            <a:ext cx="3758896" cy="2006311"/>
          </a:xfrm>
          <a:prstGeom prst="rect">
            <a:avLst/>
          </a:prstGeom>
          <a:ln w="19050">
            <a:solidFill>
              <a:srgbClr val="0000FF"/>
            </a:solidFill>
          </a:ln>
        </p:spPr>
      </p:pic>
      <p:pic>
        <p:nvPicPr>
          <p:cNvPr id="7" name="Immagine 6" descr="ATTRAVERSOfoto00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34" y="1548231"/>
            <a:ext cx="1818253" cy="280670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744762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7778991" y="505732"/>
            <a:ext cx="827793" cy="453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73108" y="2672246"/>
            <a:ext cx="5897356" cy="3930925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it-IT" dirty="0" smtClean="0"/>
              <a:t>Il </a:t>
            </a:r>
            <a:r>
              <a:rPr lang="it-IT" dirty="0"/>
              <a:t>percorso degli adulti, quest'anno, ci invita a </a:t>
            </a:r>
            <a:r>
              <a:rPr lang="it-IT" dirty="0" smtClean="0"/>
              <a:t>metterci </a:t>
            </a:r>
            <a:r>
              <a:rPr lang="it-IT" dirty="0"/>
              <a:t>alla sequela di Gesù che, come noi, attraversa luoghi, incontra persone e da queste </a:t>
            </a:r>
            <a:r>
              <a:rPr lang="it-IT" dirty="0" smtClean="0"/>
              <a:t>si “lascia attraversare”. </a:t>
            </a:r>
            <a:r>
              <a:rPr lang="it-IT" dirty="0"/>
              <a:t>Si lascia provocare, si lascia toccare, si lascia cambiare.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it-IT" dirty="0" smtClean="0"/>
              <a:t>Vogliamo </a:t>
            </a:r>
            <a:r>
              <a:rPr lang="it-IT" dirty="0"/>
              <a:t>offrire ai gruppi adulti di </a:t>
            </a:r>
            <a:r>
              <a:rPr lang="it-IT" dirty="0" err="1"/>
              <a:t>Ac</a:t>
            </a:r>
            <a:r>
              <a:rPr lang="it-IT" dirty="0"/>
              <a:t> e a chiunque sceglierà di farsi </a:t>
            </a:r>
            <a:r>
              <a:rPr lang="it-IT" dirty="0" smtClean="0"/>
              <a:t>accompagnare, </a:t>
            </a:r>
            <a:r>
              <a:rPr lang="it-IT" dirty="0"/>
              <a:t>un percorso proprio dentro i luoghi della nostra vita che parlano di Vangelo: </a:t>
            </a:r>
            <a:r>
              <a:rPr lang="it-IT" dirty="0" smtClean="0"/>
              <a:t>la città</a:t>
            </a:r>
            <a:r>
              <a:rPr lang="it-IT" dirty="0"/>
              <a:t>, la strada, il </a:t>
            </a:r>
            <a:r>
              <a:rPr lang="it-IT" dirty="0" smtClean="0"/>
              <a:t>tempio, la casa </a:t>
            </a:r>
            <a:r>
              <a:rPr lang="it-IT" dirty="0"/>
              <a:t>...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it-IT" dirty="0"/>
              <a:t>Dentro questi luoghi anche noi vogliamo imparare a </a:t>
            </a:r>
            <a:r>
              <a:rPr lang="it-IT" b="1" i="1" dirty="0">
                <a:solidFill>
                  <a:srgbClr val="248AEA"/>
                </a:solidFill>
              </a:rPr>
              <a:t>"gettare tutto quello che abbiamo per </a:t>
            </a:r>
            <a:r>
              <a:rPr lang="it-IT" b="1" i="1" dirty="0" smtClean="0">
                <a:solidFill>
                  <a:srgbClr val="248AEA"/>
                </a:solidFill>
              </a:rPr>
              <a:t>vivere”</a:t>
            </a:r>
            <a:r>
              <a:rPr lang="it-IT" b="1" dirty="0" smtClean="0">
                <a:solidFill>
                  <a:srgbClr val="248AEA"/>
                </a:solidFill>
              </a:rPr>
              <a:t> </a:t>
            </a:r>
            <a:r>
              <a:rPr lang="it-IT" dirty="0" smtClean="0"/>
              <a:t>come </a:t>
            </a:r>
            <a:r>
              <a:rPr lang="it-IT" b="1" i="1" dirty="0" smtClean="0">
                <a:solidFill>
                  <a:schemeClr val="bg2">
                    <a:lumMod val="75000"/>
                  </a:schemeClr>
                </a:solidFill>
              </a:rPr>
              <a:t>la vedova al tempio </a:t>
            </a:r>
            <a:r>
              <a:rPr lang="it-IT" i="1" dirty="0" smtClean="0">
                <a:solidFill>
                  <a:schemeClr val="tx1"/>
                </a:solidFill>
              </a:rPr>
              <a:t>(Mc 12,38-44)</a:t>
            </a:r>
            <a:r>
              <a:rPr lang="it-IT" dirty="0" smtClean="0"/>
              <a:t>, </a:t>
            </a:r>
            <a:r>
              <a:rPr lang="it-IT" dirty="0"/>
              <a:t>a vivere con lo stile della totalità e del dono.</a:t>
            </a:r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olo 1"/>
          <p:cNvSpPr txBox="1">
            <a:spLocks/>
          </p:cNvSpPr>
          <p:nvPr/>
        </p:nvSpPr>
        <p:spPr>
          <a:xfrm>
            <a:off x="4024615" y="273362"/>
            <a:ext cx="5119385" cy="91834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b="1" dirty="0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7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29223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 smtClean="0">
                <a:solidFill>
                  <a:schemeClr val="accent3"/>
                </a:solidFill>
              </a:rPr>
              <a:t>Italiana</a:t>
            </a:r>
            <a:endParaRPr lang="it-IT" sz="1800" b="1" dirty="0">
              <a:solidFill>
                <a:schemeClr val="accent3"/>
              </a:solidFill>
            </a:endParaRPr>
          </a:p>
          <a:p>
            <a:pPr eaLnBrk="1" hangingPunct="1">
              <a:lnSpc>
                <a:spcPct val="0"/>
              </a:lnSpc>
            </a:pPr>
            <a:r>
              <a:rPr lang="it-IT" sz="1800" dirty="0">
                <a:solidFill>
                  <a:srgbClr val="F9C731"/>
                </a:solidFill>
              </a:rPr>
              <a:t>______________________</a:t>
            </a: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73108" y="1780415"/>
            <a:ext cx="56951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800" b="1" dirty="0" smtClean="0">
                <a:solidFill>
                  <a:schemeClr val="accent1"/>
                </a:solidFill>
                <a:latin typeface="Arial Rounded MT Bold"/>
                <a:cs typeface="Arial Rounded MT Bold"/>
              </a:rPr>
              <a:t>Adulti “attraverso”</a:t>
            </a:r>
            <a:endParaRPr lang="it-IT" sz="4800" b="1" dirty="0">
              <a:solidFill>
                <a:schemeClr val="accent1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281" y="2819557"/>
            <a:ext cx="2411619" cy="342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149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29223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>
                <a:solidFill>
                  <a:srgbClr val="F9C731"/>
                </a:solidFill>
              </a:rPr>
              <a:t>______________________</a:t>
            </a: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7778991" y="505732"/>
            <a:ext cx="827793" cy="453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3873529" y="273362"/>
            <a:ext cx="5119385" cy="91834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b="1" dirty="0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11" y="2819557"/>
            <a:ext cx="2411619" cy="3428842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3254476" y="2982479"/>
            <a:ext cx="656504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In </a:t>
            </a:r>
            <a:r>
              <a:rPr lang="it-IT" dirty="0"/>
              <a:t>copertina alcune foto scattate in Terra Santa, proprio in</a:t>
            </a:r>
          </a:p>
          <a:p>
            <a:r>
              <a:rPr lang="it-IT" dirty="0"/>
              <a:t>quei luoghi che il Signore e i suoi primi discepoli hanno </a:t>
            </a:r>
            <a:r>
              <a:rPr lang="it-IT" i="1" dirty="0"/>
              <a:t>attraversato</a:t>
            </a:r>
          </a:p>
          <a:p>
            <a:r>
              <a:rPr lang="it-IT" dirty="0"/>
              <a:t>realmente. Tutte raffigurano delle porte o dei varchi,</a:t>
            </a:r>
          </a:p>
          <a:p>
            <a:r>
              <a:rPr lang="it-IT" dirty="0"/>
              <a:t>perché ci invitano a cercare </a:t>
            </a:r>
            <a:r>
              <a:rPr lang="it-IT" i="1" dirty="0"/>
              <a:t>attraverso </a:t>
            </a:r>
            <a:r>
              <a:rPr lang="it-IT" dirty="0"/>
              <a:t>di essi i nostri luoghi</a:t>
            </a:r>
          </a:p>
          <a:p>
            <a:r>
              <a:rPr lang="it-IT" dirty="0"/>
              <a:t>e il senso pieno della nostra esistenza. Per non dimenticare</a:t>
            </a:r>
          </a:p>
          <a:p>
            <a:r>
              <a:rPr lang="it-IT" dirty="0"/>
              <a:t>che il Dio incarnato, che ha scelto di condividere la nostra ~</a:t>
            </a:r>
          </a:p>
          <a:p>
            <a:r>
              <a:rPr lang="it-IT" dirty="0"/>
              <a:t>umanità, ci chiede di seguire le sue orme e farci suoi discepoli,</a:t>
            </a:r>
          </a:p>
          <a:p>
            <a:r>
              <a:rPr lang="it-IT" dirty="0"/>
              <a:t>laddove ci ha pensati: in questo luogo, in questo tempo, in</a:t>
            </a:r>
          </a:p>
          <a:p>
            <a:r>
              <a:rPr lang="it-IT" dirty="0"/>
              <a:t>questa storia.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16318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>
          <a:xfrm>
            <a:off x="7778991" y="505732"/>
            <a:ext cx="827793" cy="453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0523" y="1784453"/>
            <a:ext cx="7358468" cy="1201075"/>
          </a:xfrm>
        </p:spPr>
        <p:txBody>
          <a:bodyPr/>
          <a:lstStyle/>
          <a:p>
            <a:r>
              <a:rPr lang="it-IT" b="1" dirty="0" smtClean="0">
                <a:solidFill>
                  <a:schemeClr val="accent1"/>
                </a:solidFill>
                <a:latin typeface="Arial Rounded MT Bold"/>
                <a:cs typeface="Arial Rounded MT Bold"/>
              </a:rPr>
              <a:t>"ATTRAVERSO" LA VITA E </a:t>
            </a:r>
            <a:br>
              <a:rPr lang="it-IT" b="1" dirty="0" smtClean="0">
                <a:solidFill>
                  <a:schemeClr val="accent1"/>
                </a:solidFill>
                <a:latin typeface="Arial Rounded MT Bold"/>
                <a:cs typeface="Arial Rounded MT Bold"/>
              </a:rPr>
            </a:br>
            <a:r>
              <a:rPr lang="it-IT" b="1" dirty="0" smtClean="0">
                <a:solidFill>
                  <a:schemeClr val="accent1"/>
                </a:solidFill>
                <a:latin typeface="Arial Rounded MT Bold"/>
                <a:cs typeface="Arial Rounded MT Bold"/>
              </a:rPr>
              <a:t>"ATTRAVERSO" LA STORIA</a:t>
            </a:r>
            <a:r>
              <a:rPr lang="it-IT" sz="3000" dirty="0">
                <a:latin typeface="Arial Rounded MT Bold"/>
                <a:cs typeface="Arial Rounded MT Bold"/>
              </a:rPr>
              <a:t/>
            </a:r>
            <a:br>
              <a:rPr lang="it-IT" sz="3000" dirty="0">
                <a:latin typeface="Arial Rounded MT Bold"/>
                <a:cs typeface="Arial Rounded MT Bold"/>
              </a:rPr>
            </a:br>
            <a:endParaRPr lang="it-IT" sz="3000" dirty="0">
              <a:latin typeface="Arial Rounded MT Bold"/>
              <a:cs typeface="Arial Rounded MT Bold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it-IT" sz="2400" dirty="0" smtClean="0"/>
              <a:t>In </a:t>
            </a:r>
            <a:r>
              <a:rPr lang="it-IT" sz="2400" dirty="0"/>
              <a:t>questi anni, il Settore adulti ha proposto delle esperienze formative per aiutare gli adulti </a:t>
            </a:r>
            <a:r>
              <a:rPr lang="it-IT" sz="2400" b="1" dirty="0">
                <a:solidFill>
                  <a:srgbClr val="FF6600"/>
                </a:solidFill>
              </a:rPr>
              <a:t>a vivere la circolarità tra Vita-Parola-Vita</a:t>
            </a:r>
            <a:r>
              <a:rPr lang="it-IT" sz="2400" dirty="0"/>
              <a:t>. Siamo convinti che è </a:t>
            </a:r>
            <a:r>
              <a:rPr lang="it-IT" sz="2400" b="1" dirty="0">
                <a:solidFill>
                  <a:schemeClr val="bg2">
                    <a:lumMod val="50000"/>
                  </a:schemeClr>
                </a:solidFill>
              </a:rPr>
              <a:t>la vita ordinaria e quotidiana il luogo della presenza e dell'incontro con il Signore</a:t>
            </a:r>
            <a:r>
              <a:rPr lang="it-IT" sz="2400" dirty="0"/>
              <a:t>. Una presenza riconoscibile alla luce della parola di Dio e che ci fa "fedeli" alla vita anche quando questa si presenta nella sua paradossalità.</a:t>
            </a:r>
          </a:p>
          <a:p>
            <a:pPr marL="0" indent="0" algn="just">
              <a:buNone/>
            </a:pPr>
            <a:r>
              <a:rPr lang="it-IT" sz="2400" dirty="0"/>
              <a:t>La vocazione laicale è vocazione a una santità vissuta nel quotidiano, un </a:t>
            </a:r>
            <a:r>
              <a:rPr lang="it-IT" sz="2400" b="1" dirty="0">
                <a:solidFill>
                  <a:schemeClr val="accent3"/>
                </a:solidFill>
              </a:rPr>
              <a:t>"fare nuove tutte le cose"</a:t>
            </a:r>
            <a:r>
              <a:rPr lang="it-IT" sz="2400" dirty="0"/>
              <a:t>, vivendo con coraggio la propria fede là dove si è, nell'accoglienza e nel dialogo con tutti, anche con chi non crede.</a:t>
            </a:r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29223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>
                <a:solidFill>
                  <a:srgbClr val="F9C731"/>
                </a:solidFill>
              </a:rPr>
              <a:t>______________________</a:t>
            </a: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3873529" y="273362"/>
            <a:ext cx="5119385" cy="91834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b="1" dirty="0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4181469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15925" y="2552522"/>
            <a:ext cx="8308975" cy="4101354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it-IT" dirty="0"/>
              <a:t>Come adulti, sperimentiamo forte una responsabilità missionaria condivisa con i nostri pastori. Siamo chiamati a vivere questo tempo, a comprenderlo, a fare dei nostri gruppi non luoghi per l'autoconservazione, ma luoghi di autentico discernimento per la vita delle nostre comunità e delle nostre città. </a:t>
            </a:r>
            <a:r>
              <a:rPr lang="it-IT" i="1" dirty="0"/>
              <a:t>«La missione </a:t>
            </a:r>
            <a:r>
              <a:rPr lang="it-IT" dirty="0"/>
              <a:t>è </a:t>
            </a:r>
            <a:r>
              <a:rPr lang="it-IT" i="1" dirty="0"/>
              <a:t>una passione per Gesù ma,</a:t>
            </a:r>
            <a:r>
              <a:rPr lang="it-IT" dirty="0"/>
              <a:t> </a:t>
            </a:r>
            <a:r>
              <a:rPr lang="it-IT" i="1" dirty="0"/>
              <a:t>al tempo stesso, </a:t>
            </a:r>
            <a:r>
              <a:rPr lang="it-IT" dirty="0"/>
              <a:t>è </a:t>
            </a:r>
            <a:r>
              <a:rPr lang="it-IT" i="1" dirty="0"/>
              <a:t>una passione per il suo popolo</a:t>
            </a:r>
            <a:r>
              <a:rPr lang="it-IT" i="1" dirty="0" smtClean="0"/>
              <a:t>» (</a:t>
            </a:r>
            <a:r>
              <a:rPr lang="it-IT" i="1" dirty="0" err="1"/>
              <a:t>Eg</a:t>
            </a:r>
            <a:r>
              <a:rPr lang="it-IT" i="1" dirty="0"/>
              <a:t> </a:t>
            </a:r>
            <a:r>
              <a:rPr lang="it-IT" dirty="0"/>
              <a:t>268). Si tratta allora di non stancarci di trovare strade di dialogo e confronto, di pensare esperienze con cui raggiungere le persone, mettendoci al servizio della conversione pastorale che ci chiede </a:t>
            </a:r>
            <a:r>
              <a:rPr lang="it-IT" i="1" dirty="0"/>
              <a:t>l'</a:t>
            </a:r>
            <a:r>
              <a:rPr lang="it-IT" i="1" dirty="0" err="1"/>
              <a:t>Evangelii</a:t>
            </a:r>
            <a:r>
              <a:rPr lang="it-IT" i="1" dirty="0"/>
              <a:t> </a:t>
            </a:r>
            <a:r>
              <a:rPr lang="it-IT" i="1" dirty="0" err="1"/>
              <a:t>gaudium</a:t>
            </a:r>
            <a:r>
              <a:rPr lang="it-IT" i="1" dirty="0"/>
              <a:t> </a:t>
            </a:r>
            <a:r>
              <a:rPr lang="it-IT" dirty="0"/>
              <a:t>e che passa anche dalla nostra creatività di adulti: </a:t>
            </a:r>
            <a:r>
              <a:rPr lang="it-IT" b="1" i="1" dirty="0">
                <a:solidFill>
                  <a:schemeClr val="bg2">
                    <a:lumMod val="50000"/>
                  </a:schemeClr>
                </a:solidFill>
              </a:rPr>
              <a:t>«Sogno una scelta missionaria capace di trasformare ogni cosa, perché le consuetudini, gli stili, gli orari, il linguaggio </a:t>
            </a: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e </a:t>
            </a:r>
            <a:r>
              <a:rPr lang="it-IT" b="1" i="1" dirty="0">
                <a:solidFill>
                  <a:schemeClr val="bg2">
                    <a:lumMod val="50000"/>
                  </a:schemeClr>
                </a:solidFill>
              </a:rPr>
              <a:t>ogni struttura ecclesiale diventino </a:t>
            </a:r>
            <a:r>
              <a:rPr lang="it-IT" b="1" dirty="0">
                <a:solidFill>
                  <a:schemeClr val="bg2">
                    <a:lumMod val="50000"/>
                  </a:schemeClr>
                </a:solidFill>
              </a:rPr>
              <a:t>un </a:t>
            </a:r>
            <a:r>
              <a:rPr lang="it-IT" b="1" i="1" dirty="0">
                <a:solidFill>
                  <a:schemeClr val="bg2">
                    <a:lumMod val="50000"/>
                  </a:schemeClr>
                </a:solidFill>
              </a:rPr>
              <a:t>canale adeguato per l'evangelizzazione del mondo attuale, Più che per </a:t>
            </a:r>
            <a:r>
              <a:rPr lang="it-IT" b="1" i="1" dirty="0" smtClean="0">
                <a:solidFill>
                  <a:srgbClr val="105CA4"/>
                </a:solidFill>
              </a:rPr>
              <a:t>l'autopreservazione</a:t>
            </a:r>
            <a:r>
              <a:rPr lang="it-IT" b="1" i="1" dirty="0">
                <a:solidFill>
                  <a:srgbClr val="105CA4"/>
                </a:solidFill>
              </a:rPr>
              <a:t>»</a:t>
            </a:r>
            <a:r>
              <a:rPr lang="it-IT" dirty="0"/>
              <a:t> </a:t>
            </a:r>
            <a:r>
              <a:rPr lang="it-IT" i="1" dirty="0" smtClean="0"/>
              <a:t> </a:t>
            </a:r>
            <a:r>
              <a:rPr lang="it-IT" i="1" dirty="0"/>
              <a:t>(</a:t>
            </a:r>
            <a:r>
              <a:rPr lang="it-IT" i="1" dirty="0" err="1"/>
              <a:t>Eg</a:t>
            </a:r>
            <a:r>
              <a:rPr lang="it-IT" i="1" dirty="0"/>
              <a:t> 27).</a:t>
            </a:r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7778991" y="505732"/>
            <a:ext cx="827793" cy="453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29223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 smtClean="0">
                <a:solidFill>
                  <a:schemeClr val="accent3"/>
                </a:solidFill>
              </a:rPr>
              <a:t>Italiana</a:t>
            </a:r>
            <a:endParaRPr lang="it-IT" sz="1800" b="1" dirty="0">
              <a:solidFill>
                <a:schemeClr val="accent3"/>
              </a:solidFill>
            </a:endParaRPr>
          </a:p>
          <a:p>
            <a:pPr eaLnBrk="1" hangingPunct="1">
              <a:lnSpc>
                <a:spcPct val="0"/>
              </a:lnSpc>
            </a:pPr>
            <a:r>
              <a:rPr lang="it-IT" sz="1800" dirty="0">
                <a:solidFill>
                  <a:srgbClr val="F9C731"/>
                </a:solidFill>
              </a:rPr>
              <a:t>______________________</a:t>
            </a: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3873529" y="273362"/>
            <a:ext cx="5119385" cy="91834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b="1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1599031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7778991" y="505732"/>
            <a:ext cx="827793" cy="453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Titolo 1"/>
          <p:cNvSpPr txBox="1">
            <a:spLocks/>
          </p:cNvSpPr>
          <p:nvPr/>
        </p:nvSpPr>
        <p:spPr>
          <a:xfrm>
            <a:off x="4024615" y="275519"/>
            <a:ext cx="5119385" cy="91834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b="1" dirty="0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73108" y="2707625"/>
            <a:ext cx="85944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/>
              <a:t>In questo anno in cui ricorre il </a:t>
            </a:r>
            <a:r>
              <a:rPr lang="it-IT" dirty="0" smtClean="0"/>
              <a:t>150° </a:t>
            </a:r>
            <a:r>
              <a:rPr lang="it-IT" dirty="0"/>
              <a:t>della nostra associazione, la gratitudine per la nostra storia ci spinge a fare memoria e a vivere con sempre maggiore impegno il servizio alla Chiesa e al paese. Come quei due giovani, </a:t>
            </a:r>
            <a:r>
              <a:rPr lang="it-IT" b="1" i="1" dirty="0">
                <a:solidFill>
                  <a:schemeClr val="bg2">
                    <a:lumMod val="50000"/>
                  </a:schemeClr>
                </a:solidFill>
              </a:rPr>
              <a:t>Mario Fani e Giovanni </a:t>
            </a:r>
            <a:r>
              <a:rPr lang="it-IT" b="1" i="1" dirty="0" err="1">
                <a:solidFill>
                  <a:schemeClr val="bg2">
                    <a:lumMod val="50000"/>
                  </a:schemeClr>
                </a:solidFill>
              </a:rPr>
              <a:t>Acquaderni</a:t>
            </a:r>
            <a:r>
              <a:rPr lang="it-IT" dirty="0"/>
              <a:t>, anche noi oggi </a:t>
            </a:r>
            <a:r>
              <a:rPr lang="it-IT" b="1" dirty="0">
                <a:solidFill>
                  <a:srgbClr val="FF6600"/>
                </a:solidFill>
              </a:rPr>
              <a:t>vogliamo cercare, insieme ai nostri pastori, strade per raccontare la bellezza dell'amore di Dio. </a:t>
            </a:r>
            <a:r>
              <a:rPr lang="it-IT" dirty="0"/>
              <a:t>Fare memoria ci spinge ancora di più a vivere la storia di questo paese e a contribuire alla costruzione di una società più giusta e accogliente. Il prossimo anno associativo saremo chiamati a vivere con le nostre comunità il cammino in preparazione al </a:t>
            </a:r>
            <a:r>
              <a:rPr lang="it-IT" i="1" dirty="0"/>
              <a:t>Sinodo dei vescovi sui giovani. </a:t>
            </a:r>
            <a:r>
              <a:rPr lang="it-IT" dirty="0"/>
              <a:t>È un momento forte in cui riscoprire la nostra specifica vocazione educativa nei confronti delle giovani generazioni. </a:t>
            </a:r>
            <a:r>
              <a:rPr lang="it-IT" i="1" dirty="0">
                <a:solidFill>
                  <a:schemeClr val="bg2">
                    <a:lumMod val="50000"/>
                  </a:schemeClr>
                </a:solidFill>
              </a:rPr>
              <a:t>«I ruolo di adulti degni di fede, con cui entrare in positiva </a:t>
            </a:r>
            <a:r>
              <a:rPr lang="it-IT" i="1" dirty="0" smtClean="0">
                <a:solidFill>
                  <a:schemeClr val="bg2">
                    <a:lumMod val="50000"/>
                  </a:schemeClr>
                </a:solidFill>
              </a:rPr>
              <a:t>alleanza, è </a:t>
            </a:r>
            <a:r>
              <a:rPr lang="it-IT" i="1" dirty="0">
                <a:solidFill>
                  <a:schemeClr val="bg2">
                    <a:lumMod val="50000"/>
                  </a:schemeClr>
                </a:solidFill>
              </a:rPr>
              <a:t>fondamentale in ogni percorso di maturazione umana </a:t>
            </a:r>
            <a:r>
              <a:rPr lang="it-IT" dirty="0">
                <a:solidFill>
                  <a:schemeClr val="bg2">
                    <a:lumMod val="50000"/>
                  </a:schemeClr>
                </a:solidFill>
              </a:rPr>
              <a:t>e </a:t>
            </a:r>
            <a:r>
              <a:rPr lang="it-IT" i="1" dirty="0">
                <a:solidFill>
                  <a:schemeClr val="bg2">
                    <a:lumMod val="50000"/>
                  </a:schemeClr>
                </a:solidFill>
              </a:rPr>
              <a:t>di discernimento vocazionale. Servono credenti autorevoli, con una chiara identità umana, una solida appartenenza ecclesiale, una visibile qualità spirituale, una vigorosa passione educativa </a:t>
            </a:r>
            <a:r>
              <a:rPr lang="it-IT" dirty="0">
                <a:solidFill>
                  <a:schemeClr val="bg2">
                    <a:lumMod val="50000"/>
                  </a:schemeClr>
                </a:solidFill>
              </a:rPr>
              <a:t>e </a:t>
            </a:r>
            <a:r>
              <a:rPr lang="it-IT" i="1" dirty="0">
                <a:solidFill>
                  <a:schemeClr val="bg2">
                    <a:lumMod val="50000"/>
                  </a:schemeClr>
                </a:solidFill>
              </a:rPr>
              <a:t>una profonda capacità di discernimento»</a:t>
            </a:r>
            <a:r>
              <a:rPr lang="it-IT" i="1" dirty="0"/>
              <a:t>.</a:t>
            </a:r>
            <a:endParaRPr lang="it-IT" dirty="0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463" y="1193868"/>
            <a:ext cx="3842398" cy="1407127"/>
          </a:xfrm>
          <a:prstGeom prst="rect">
            <a:avLst/>
          </a:prstGeom>
        </p:spPr>
      </p:pic>
      <p:sp>
        <p:nvSpPr>
          <p:cNvPr id="17" name="Rettangolo 16"/>
          <p:cNvSpPr/>
          <p:nvPr/>
        </p:nvSpPr>
        <p:spPr>
          <a:xfrm>
            <a:off x="571967" y="495964"/>
            <a:ext cx="827793" cy="453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92" y="275519"/>
            <a:ext cx="2912732" cy="223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96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accent1"/>
                </a:solidFill>
                <a:latin typeface="Arial Rounded MT Bold"/>
                <a:cs typeface="Arial Rounded MT Bold"/>
              </a:rPr>
              <a:t>“Attraverso” i nostri percorsi</a:t>
            </a:r>
            <a:endParaRPr lang="it-IT" dirty="0">
              <a:solidFill>
                <a:schemeClr val="accent1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73108" y="2750041"/>
            <a:ext cx="8639847" cy="375076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it-IT" sz="2800" dirty="0" smtClean="0"/>
              <a:t>Il percorso si </a:t>
            </a:r>
            <a:r>
              <a:rPr lang="it-IT" sz="2800" dirty="0"/>
              <a:t>articola in </a:t>
            </a:r>
            <a:r>
              <a:rPr lang="it-IT" sz="2800" b="1" dirty="0">
                <a:solidFill>
                  <a:schemeClr val="accent3"/>
                </a:solidFill>
              </a:rPr>
              <a:t>cinque tappe </a:t>
            </a:r>
            <a:r>
              <a:rPr lang="it-IT" sz="2800" dirty="0"/>
              <a:t>che ci aiuteranno a entrare progressivamente nel Vangelo di Marco, ripercorrendo con Gesù luoghi e incontri: </a:t>
            </a:r>
            <a:endParaRPr lang="it-IT" sz="2800" dirty="0" smtClean="0"/>
          </a:p>
          <a:p>
            <a:pPr>
              <a:spcBef>
                <a:spcPts val="0"/>
              </a:spcBef>
              <a:buFont typeface="Wingdings" charset="2"/>
              <a:buChar char="Ø"/>
            </a:pPr>
            <a:r>
              <a:rPr lang="it-IT" sz="2800" dirty="0" smtClean="0"/>
              <a:t> </a:t>
            </a:r>
            <a:r>
              <a:rPr lang="it-IT" sz="2800" b="1" dirty="0" smtClean="0">
                <a:solidFill>
                  <a:schemeClr val="accent2">
                    <a:lumMod val="50000"/>
                  </a:schemeClr>
                </a:solidFill>
              </a:rPr>
              <a:t>seguire </a:t>
            </a:r>
            <a:r>
              <a:rPr lang="it-IT" sz="2800" b="1" dirty="0">
                <a:solidFill>
                  <a:schemeClr val="accent2">
                    <a:lumMod val="50000"/>
                  </a:schemeClr>
                </a:solidFill>
              </a:rPr>
              <a:t>Gesù nel </a:t>
            </a:r>
            <a:r>
              <a:rPr lang="it-IT" sz="2800" b="1" dirty="0" smtClean="0">
                <a:solidFill>
                  <a:schemeClr val="accent2">
                    <a:lumMod val="50000"/>
                  </a:schemeClr>
                </a:solidFill>
              </a:rPr>
              <a:t>tempio (1° tappa)</a:t>
            </a:r>
            <a:endParaRPr lang="it-IT" sz="2800" b="1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Font typeface="Wingdings" charset="2"/>
              <a:buChar char="Ø"/>
            </a:pPr>
            <a:r>
              <a:rPr lang="it-IT" sz="2800" dirty="0" smtClean="0"/>
              <a:t> </a:t>
            </a:r>
            <a:r>
              <a:rPr lang="it-IT" sz="2800" b="1" dirty="0" smtClean="0">
                <a:solidFill>
                  <a:schemeClr val="bg1">
                    <a:lumMod val="50000"/>
                  </a:schemeClr>
                </a:solidFill>
              </a:rPr>
              <a:t>seguire </a:t>
            </a:r>
            <a:r>
              <a:rPr lang="it-IT" sz="2800" b="1" dirty="0">
                <a:solidFill>
                  <a:schemeClr val="bg1">
                    <a:lumMod val="50000"/>
                  </a:schemeClr>
                </a:solidFill>
              </a:rPr>
              <a:t>Gesù </a:t>
            </a:r>
            <a:r>
              <a:rPr lang="it-IT" sz="2800" b="1" dirty="0" smtClean="0">
                <a:solidFill>
                  <a:schemeClr val="bg1">
                    <a:lumMod val="50000"/>
                  </a:schemeClr>
                </a:solidFill>
              </a:rPr>
              <a:t>nella città (2° tappa)</a:t>
            </a:r>
          </a:p>
          <a:p>
            <a:pPr>
              <a:spcBef>
                <a:spcPts val="0"/>
              </a:spcBef>
              <a:buFont typeface="Wingdings" charset="2"/>
              <a:buChar char="Ø"/>
            </a:pPr>
            <a:r>
              <a:rPr lang="it-IT" sz="2800" dirty="0" smtClean="0"/>
              <a:t> </a:t>
            </a:r>
            <a:r>
              <a:rPr lang="it-IT" sz="2800" b="1" dirty="0" smtClean="0">
                <a:solidFill>
                  <a:schemeClr val="accent4">
                    <a:lumMod val="75000"/>
                  </a:schemeClr>
                </a:solidFill>
              </a:rPr>
              <a:t>seguire </a:t>
            </a:r>
            <a:r>
              <a:rPr lang="it-IT" sz="2800" b="1" dirty="0">
                <a:solidFill>
                  <a:schemeClr val="accent4">
                    <a:lumMod val="75000"/>
                  </a:schemeClr>
                </a:solidFill>
              </a:rPr>
              <a:t>Gesù </a:t>
            </a:r>
            <a:r>
              <a:rPr lang="it-IT" sz="2800" b="1" dirty="0" smtClean="0">
                <a:solidFill>
                  <a:schemeClr val="accent4">
                    <a:lumMod val="75000"/>
                  </a:schemeClr>
                </a:solidFill>
              </a:rPr>
              <a:t>nella casa (3° tappa)</a:t>
            </a:r>
          </a:p>
          <a:p>
            <a:pPr>
              <a:spcBef>
                <a:spcPts val="0"/>
              </a:spcBef>
              <a:buFont typeface="Wingdings" charset="2"/>
              <a:buChar char="Ø"/>
            </a:pPr>
            <a:r>
              <a:rPr lang="it-IT" sz="2800" dirty="0" smtClean="0"/>
              <a:t> </a:t>
            </a:r>
            <a:r>
              <a:rPr lang="it-IT" sz="2800" b="1" dirty="0" smtClean="0"/>
              <a:t>seguire </a:t>
            </a:r>
            <a:r>
              <a:rPr lang="it-IT" sz="2800" b="1" dirty="0"/>
              <a:t>Gesù </a:t>
            </a:r>
            <a:r>
              <a:rPr lang="it-IT" sz="2800" b="1" dirty="0" smtClean="0"/>
              <a:t>nella strada (4° tappa) </a:t>
            </a:r>
          </a:p>
          <a:p>
            <a:pPr>
              <a:spcBef>
                <a:spcPts val="0"/>
              </a:spcBef>
              <a:buFont typeface="Wingdings" charset="2"/>
              <a:buChar char="Ø"/>
            </a:pPr>
            <a:r>
              <a:rPr lang="it-IT" sz="2800" dirty="0" smtClean="0"/>
              <a:t> </a:t>
            </a:r>
            <a:r>
              <a:rPr lang="it-IT" sz="2800" b="1" dirty="0" smtClean="0">
                <a:solidFill>
                  <a:schemeClr val="bg2">
                    <a:lumMod val="75000"/>
                  </a:schemeClr>
                </a:solidFill>
              </a:rPr>
              <a:t>seguire </a:t>
            </a:r>
            <a:r>
              <a:rPr lang="it-IT" sz="2800" b="1" dirty="0">
                <a:solidFill>
                  <a:schemeClr val="bg2">
                    <a:lumMod val="75000"/>
                  </a:schemeClr>
                </a:solidFill>
              </a:rPr>
              <a:t>Gesù </a:t>
            </a:r>
            <a:r>
              <a:rPr lang="it-IT" sz="2800" b="1" dirty="0" smtClean="0">
                <a:solidFill>
                  <a:schemeClr val="bg2">
                    <a:lumMod val="75000"/>
                  </a:schemeClr>
                </a:solidFill>
              </a:rPr>
              <a:t>nella </a:t>
            </a:r>
            <a:r>
              <a:rPr lang="it-IT" sz="2800" b="1" dirty="0">
                <a:solidFill>
                  <a:schemeClr val="bg2">
                    <a:lumMod val="75000"/>
                  </a:schemeClr>
                </a:solidFill>
              </a:rPr>
              <a:t>tomba </a:t>
            </a:r>
            <a:r>
              <a:rPr lang="it-IT" sz="2800" b="1" dirty="0" smtClean="0">
                <a:solidFill>
                  <a:schemeClr val="bg2">
                    <a:lumMod val="75000"/>
                  </a:schemeClr>
                </a:solidFill>
              </a:rPr>
              <a:t>vuota (5° tappa)</a:t>
            </a:r>
            <a:endParaRPr lang="it-IT" sz="2800" dirty="0"/>
          </a:p>
        </p:txBody>
      </p:sp>
      <p:sp>
        <p:nvSpPr>
          <p:cNvPr id="4" name="Rettangolo 3"/>
          <p:cNvSpPr/>
          <p:nvPr/>
        </p:nvSpPr>
        <p:spPr>
          <a:xfrm>
            <a:off x="7778991" y="505732"/>
            <a:ext cx="945909" cy="453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29223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 smtClean="0">
                <a:solidFill>
                  <a:schemeClr val="accent3"/>
                </a:solidFill>
              </a:rPr>
              <a:t>Italiana</a:t>
            </a:r>
            <a:endParaRPr lang="it-IT" sz="1800" b="1" dirty="0">
              <a:solidFill>
                <a:schemeClr val="accent3"/>
              </a:solidFill>
            </a:endParaRPr>
          </a:p>
          <a:p>
            <a:pPr eaLnBrk="1" hangingPunct="1">
              <a:lnSpc>
                <a:spcPct val="0"/>
              </a:lnSpc>
            </a:pPr>
            <a:r>
              <a:rPr lang="it-IT" sz="1800" dirty="0">
                <a:solidFill>
                  <a:srgbClr val="F9C731"/>
                </a:solidFill>
              </a:rPr>
              <a:t>______________________</a:t>
            </a: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3873529" y="273362"/>
            <a:ext cx="5119385" cy="91834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b="1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4137193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97810" y="2202017"/>
            <a:ext cx="8603806" cy="4178834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700" b="1" dirty="0" smtClean="0">
                <a:solidFill>
                  <a:srgbClr val="FFFF00"/>
                </a:solidFill>
              </a:rPr>
              <a:t>Lo </a:t>
            </a:r>
            <a:r>
              <a:rPr lang="it-IT" sz="1700" b="1" dirty="0">
                <a:solidFill>
                  <a:srgbClr val="FFFF00"/>
                </a:solidFill>
              </a:rPr>
              <a:t>seguiamo, allora, </a:t>
            </a:r>
            <a:r>
              <a:rPr lang="it-IT" sz="1700" b="1" i="1" dirty="0">
                <a:solidFill>
                  <a:srgbClr val="FFFF00"/>
                </a:solidFill>
              </a:rPr>
              <a:t>attraverso i suoi luoghi </a:t>
            </a:r>
            <a:r>
              <a:rPr lang="it-IT" sz="1700" dirty="0">
                <a:solidFill>
                  <a:srgbClr val="FFFF00"/>
                </a:solidFill>
              </a:rPr>
              <a:t>dove osserva e </a:t>
            </a:r>
            <a:r>
              <a:rPr lang="it-IT" sz="1700" dirty="0" smtClean="0">
                <a:solidFill>
                  <a:srgbClr val="FFFF00"/>
                </a:solidFill>
              </a:rPr>
              <a:t>incontra le </a:t>
            </a:r>
            <a:r>
              <a:rPr lang="it-IT" sz="1700" dirty="0">
                <a:solidFill>
                  <a:srgbClr val="FFFF00"/>
                </a:solidFill>
              </a:rPr>
              <a:t>persone</a:t>
            </a:r>
            <a:r>
              <a:rPr lang="it-IT" sz="1700" dirty="0"/>
              <a:t>: </a:t>
            </a:r>
            <a:endParaRPr lang="it-IT" sz="1700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700" dirty="0" smtClean="0"/>
              <a:t>al </a:t>
            </a:r>
            <a:r>
              <a:rPr lang="it-IT" sz="1700" b="1" i="1" dirty="0">
                <a:solidFill>
                  <a:srgbClr val="AB911D"/>
                </a:solidFill>
              </a:rPr>
              <a:t>tempio</a:t>
            </a:r>
            <a:r>
              <a:rPr lang="it-IT" sz="1700" i="1" dirty="0"/>
              <a:t>, </a:t>
            </a:r>
            <a:r>
              <a:rPr lang="it-IT" sz="1700" dirty="0"/>
              <a:t>dove impara dalla vedova; </a:t>
            </a:r>
            <a:r>
              <a:rPr lang="it-IT" sz="1700" dirty="0" smtClean="0"/>
              <a:t>nella </a:t>
            </a:r>
            <a:r>
              <a:rPr lang="it-IT" sz="1700" b="1" i="1" dirty="0" smtClean="0">
                <a:solidFill>
                  <a:schemeClr val="bg1">
                    <a:lumMod val="50000"/>
                  </a:schemeClr>
                </a:solidFill>
              </a:rPr>
              <a:t>città</a:t>
            </a:r>
            <a:r>
              <a:rPr lang="it-IT" sz="1700" i="1" dirty="0"/>
              <a:t>, </a:t>
            </a:r>
            <a:r>
              <a:rPr lang="it-IT" sz="1700" dirty="0"/>
              <a:t>dove cambia quando è toccato dalla donna che </a:t>
            </a:r>
            <a:r>
              <a:rPr lang="it-IT" sz="1700" dirty="0" smtClean="0"/>
              <a:t>perde sangue</a:t>
            </a:r>
            <a:r>
              <a:rPr lang="it-IT" sz="1700" dirty="0"/>
              <a:t>; in </a:t>
            </a:r>
            <a:r>
              <a:rPr lang="it-IT" sz="1700" b="1" i="1" dirty="0">
                <a:solidFill>
                  <a:schemeClr val="accent4">
                    <a:lumMod val="75000"/>
                  </a:schemeClr>
                </a:solidFill>
              </a:rPr>
              <a:t>casa</a:t>
            </a:r>
            <a:r>
              <a:rPr lang="it-IT" sz="1700" i="1" dirty="0"/>
              <a:t>, </a:t>
            </a:r>
            <a:r>
              <a:rPr lang="it-IT" sz="1700" dirty="0"/>
              <a:t>nel momento in cui insegna ai discepoli chi </a:t>
            </a:r>
            <a:r>
              <a:rPr lang="it-IT" sz="1700" dirty="0" smtClean="0"/>
              <a:t>è davvero </a:t>
            </a:r>
            <a:r>
              <a:rPr lang="it-IT" sz="1700" dirty="0"/>
              <a:t>il più grande; per </a:t>
            </a:r>
            <a:r>
              <a:rPr lang="it-IT" sz="17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strada</a:t>
            </a:r>
            <a:r>
              <a:rPr lang="it-IT" sz="1700" i="1" dirty="0"/>
              <a:t>, </a:t>
            </a:r>
            <a:r>
              <a:rPr lang="it-IT" sz="1700" dirty="0"/>
              <a:t>quando chiama ed è </a:t>
            </a:r>
            <a:r>
              <a:rPr lang="it-IT" sz="1700" dirty="0" smtClean="0"/>
              <a:t>rifiutato dall'uomo </a:t>
            </a:r>
            <a:r>
              <a:rPr lang="it-IT" sz="1700" dirty="0"/>
              <a:t>ricco, fino alla </a:t>
            </a:r>
            <a:r>
              <a:rPr lang="it-IT" sz="1700" b="1" i="1" dirty="0">
                <a:solidFill>
                  <a:schemeClr val="bg2">
                    <a:lumMod val="75000"/>
                  </a:schemeClr>
                </a:solidFill>
              </a:rPr>
              <a:t>tomba vuota </a:t>
            </a:r>
            <a:r>
              <a:rPr lang="it-IT" sz="1700" dirty="0"/>
              <a:t>dalla quale risorge, </a:t>
            </a:r>
            <a:r>
              <a:rPr lang="it-IT" sz="1700" dirty="0" smtClean="0"/>
              <a:t>ma non </a:t>
            </a:r>
            <a:r>
              <a:rPr lang="it-IT" sz="1700" dirty="0"/>
              <a:t>è creduto. Dentro i suoi luoghi riconosciamo i </a:t>
            </a:r>
            <a:r>
              <a:rPr lang="it-IT" sz="1700" dirty="0" smtClean="0"/>
              <a:t>nostri luoghi </a:t>
            </a:r>
            <a:r>
              <a:rPr lang="it-IT" sz="1700" dirty="0"/>
              <a:t>esistenziali. Il Vangelo parla di noi: anche noi impariamo</a:t>
            </a:r>
            <a:r>
              <a:rPr lang="it-IT" sz="1700" dirty="0" smtClean="0"/>
              <a:t>, siamo </a:t>
            </a:r>
            <a:r>
              <a:rPr lang="it-IT" sz="1700" dirty="0"/>
              <a:t>cambiati, insegniamo, chiamiamo e siamo rifiutati e </a:t>
            </a:r>
            <a:r>
              <a:rPr lang="it-IT" sz="1700" dirty="0" smtClean="0"/>
              <a:t>possiamo </a:t>
            </a:r>
            <a:r>
              <a:rPr lang="it-IT" sz="1700" dirty="0"/>
              <a:t>risorgere. È questo il cammino del discepolo</a:t>
            </a:r>
            <a:r>
              <a:rPr lang="it-IT" sz="1700" dirty="0" smtClean="0"/>
              <a:t>.</a:t>
            </a:r>
            <a:r>
              <a:rPr lang="it-IT" sz="1700" dirty="0"/>
              <a:t> Gesù ci chiede di camminare dietro a lui, riconoscendo un </a:t>
            </a:r>
            <a:r>
              <a:rPr lang="it-IT" sz="1700" dirty="0" smtClean="0"/>
              <a:t>Vangelo già </a:t>
            </a:r>
            <a:r>
              <a:rPr lang="it-IT" sz="1700" dirty="0"/>
              <a:t>presente, e dunque vivendo la nostra vita e facendo </a:t>
            </a:r>
            <a:r>
              <a:rPr lang="it-IT" sz="1700" dirty="0" smtClean="0"/>
              <a:t>il nostro </a:t>
            </a:r>
            <a:r>
              <a:rPr lang="it-IT" sz="1700" dirty="0"/>
              <a:t>cammino sulle sue orme, con lo stile del discepolo.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1700" i="1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700" i="1" dirty="0" smtClean="0">
                <a:solidFill>
                  <a:schemeClr val="bg2">
                    <a:lumMod val="50000"/>
                  </a:schemeClr>
                </a:solidFill>
              </a:rPr>
              <a:t>Solo </a:t>
            </a:r>
            <a:r>
              <a:rPr lang="it-IT" sz="1700" i="1" dirty="0">
                <a:solidFill>
                  <a:schemeClr val="bg2">
                    <a:lumMod val="50000"/>
                  </a:schemeClr>
                </a:solidFill>
              </a:rPr>
              <a:t>attraverso i luoghi della nostra vita </a:t>
            </a:r>
            <a:r>
              <a:rPr lang="it-IT" sz="1700" i="1" dirty="0" smtClean="0">
                <a:solidFill>
                  <a:schemeClr val="bg2">
                    <a:lumMod val="50000"/>
                  </a:schemeClr>
                </a:solidFill>
              </a:rPr>
              <a:t>possiamo davvero </a:t>
            </a:r>
            <a:r>
              <a:rPr lang="it-IT" sz="1700" i="1" dirty="0">
                <a:solidFill>
                  <a:schemeClr val="bg2">
                    <a:lumMod val="50000"/>
                  </a:schemeClr>
                </a:solidFill>
              </a:rPr>
              <a:t>essere discepoli di Cristo, capaci di </a:t>
            </a:r>
            <a:r>
              <a:rPr lang="it-IT" sz="1700" b="1" i="1" dirty="0">
                <a:solidFill>
                  <a:schemeClr val="bg2">
                    <a:lumMod val="50000"/>
                  </a:schemeClr>
                </a:solidFill>
              </a:rPr>
              <a:t>«In- </a:t>
            </a:r>
            <a:r>
              <a:rPr lang="it-IT" sz="1700" b="1" i="1" dirty="0" err="1" smtClean="0">
                <a:solidFill>
                  <a:schemeClr val="bg2">
                    <a:lumMod val="50000"/>
                  </a:schemeClr>
                </a:solidFill>
              </a:rPr>
              <a:t>terpretare</a:t>
            </a:r>
            <a:r>
              <a:rPr lang="it-IT" sz="1700" b="1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it-IT" sz="1700" b="1" i="1" dirty="0">
                <a:solidFill>
                  <a:schemeClr val="bg2">
                    <a:lumMod val="50000"/>
                  </a:schemeClr>
                </a:solidFill>
              </a:rPr>
              <a:t>e scrutare per capire che cosa in essi il Signore dice</a:t>
            </a:r>
            <a:r>
              <a:rPr lang="it-IT" sz="1700" b="1" i="1" dirty="0" smtClean="0">
                <a:solidFill>
                  <a:schemeClr val="bg2">
                    <a:lumMod val="50000"/>
                  </a:schemeClr>
                </a:solidFill>
              </a:rPr>
              <a:t>, che </a:t>
            </a:r>
            <a:r>
              <a:rPr lang="it-IT" sz="1700" b="1" i="1" dirty="0">
                <a:solidFill>
                  <a:schemeClr val="bg2">
                    <a:lumMod val="50000"/>
                  </a:schemeClr>
                </a:solidFill>
              </a:rPr>
              <a:t>cosa chiede, come provoca la nostra intelligenza e la </a:t>
            </a:r>
            <a:r>
              <a:rPr lang="it-IT" sz="1700" b="1" i="1" dirty="0" smtClean="0">
                <a:solidFill>
                  <a:schemeClr val="bg2">
                    <a:lumMod val="50000"/>
                  </a:schemeClr>
                </a:solidFill>
              </a:rPr>
              <a:t>nostra responsabilità</a:t>
            </a:r>
            <a:r>
              <a:rPr lang="it-IT" sz="1700" b="1" i="1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4" name="Rettangolo 3"/>
          <p:cNvSpPr/>
          <p:nvPr/>
        </p:nvSpPr>
        <p:spPr>
          <a:xfrm>
            <a:off x="7778991" y="505732"/>
            <a:ext cx="827793" cy="453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29223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 smtClean="0">
                <a:solidFill>
                  <a:schemeClr val="accent3"/>
                </a:solidFill>
              </a:rPr>
              <a:t>Italiana</a:t>
            </a:r>
            <a:endParaRPr lang="it-IT" sz="1800" b="1" dirty="0">
              <a:solidFill>
                <a:schemeClr val="accent3"/>
              </a:solidFill>
            </a:endParaRPr>
          </a:p>
          <a:p>
            <a:pPr eaLnBrk="1" hangingPunct="1">
              <a:lnSpc>
                <a:spcPct val="0"/>
              </a:lnSpc>
            </a:pPr>
            <a:r>
              <a:rPr lang="it-IT" sz="1800" dirty="0">
                <a:solidFill>
                  <a:srgbClr val="F9C731"/>
                </a:solidFill>
              </a:rPr>
              <a:t>______________________</a:t>
            </a: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3873529" y="273362"/>
            <a:ext cx="5119385" cy="91834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b="1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97810" y="1378868"/>
            <a:ext cx="62746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Rounded MT Bold"/>
                <a:cs typeface="Arial Rounded MT Bold"/>
              </a:rPr>
              <a:t>IL FILO ROSSO DEL TESTO</a:t>
            </a:r>
            <a:endParaRPr lang="it-IT" sz="3600" b="1" dirty="0">
              <a:solidFill>
                <a:schemeClr val="accent4">
                  <a:lumMod val="60000"/>
                  <a:lumOff val="40000"/>
                </a:schemeClr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2939658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97808" y="2677264"/>
            <a:ext cx="8615147" cy="401346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it-IT" dirty="0" smtClean="0"/>
              <a:t>Il </a:t>
            </a:r>
            <a:r>
              <a:rPr lang="it-IT"/>
              <a:t>percorso </a:t>
            </a:r>
            <a:r>
              <a:rPr lang="it-IT" smtClean="0"/>
              <a:t>fa </a:t>
            </a:r>
            <a:r>
              <a:rPr lang="it-IT" dirty="0"/>
              <a:t>riferimento al Catechismo degli adulti, </a:t>
            </a:r>
            <a:r>
              <a:rPr lang="it-IT" i="1" dirty="0"/>
              <a:t>La verità vi </a:t>
            </a:r>
            <a:r>
              <a:rPr lang="it-IT" i="1"/>
              <a:t>farà </a:t>
            </a:r>
            <a:r>
              <a:rPr lang="it-IT" i="1" smtClean="0"/>
              <a:t>liberi, </a:t>
            </a:r>
            <a:r>
              <a:rPr lang="it-IT" dirty="0"/>
              <a:t>e può essere strumento di accompagnamento per tutti gli adulti delle nostre comunità.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it-IT" dirty="0"/>
              <a:t>È uno strumento consegnato alla passione e alla creatività degli animatori dei </a:t>
            </a:r>
            <a:r>
              <a:rPr lang="it-IT" dirty="0" err="1"/>
              <a:t>gruppiAdulti,a</a:t>
            </a:r>
            <a:r>
              <a:rPr lang="it-IT" dirty="0"/>
              <a:t> cui abbiamo voluto dedicare una particolare attenzione offrendo spunti e possibili percorsi per la loro formazione nel testo </a:t>
            </a:r>
            <a:r>
              <a:rPr lang="it-IT" i="1" dirty="0"/>
              <a:t>Compagni di strada </a:t>
            </a:r>
            <a:r>
              <a:rPr lang="it-IT" dirty="0"/>
              <a:t>«A te si giunge solo attraverso t</a:t>
            </a:r>
            <a:r>
              <a:rPr lang="it-IT" dirty="0" smtClean="0"/>
              <a:t>e. Ti </a:t>
            </a:r>
            <a:r>
              <a:rPr lang="it-IT" dirty="0"/>
              <a:t>aspetto», recita P. Salinas in una bella poesia che ripercorre luoghi cari alla sua storia d'amore. L'augurio è che questo percorso possa essere lo strumento </a:t>
            </a:r>
            <a:r>
              <a:rPr lang="it-IT" i="1" dirty="0"/>
              <a:t>attraverso </a:t>
            </a:r>
            <a:r>
              <a:rPr lang="it-IT" dirty="0"/>
              <a:t>cui tanti adulti riescano a sentire l'amore di Dio per le loro vite, un amore che è incontro e che passa dai luoghi esistenziali della nostra umanità e quotidianità.</a:t>
            </a:r>
          </a:p>
          <a:p>
            <a:pPr marL="0" indent="0" algn="just">
              <a:buNone/>
            </a:pPr>
            <a:r>
              <a:rPr lang="it-IT" i="1" dirty="0"/>
              <a:t>Ufficio del Settore adulti dell'Azione cattolica italiana</a:t>
            </a:r>
            <a:r>
              <a:rPr lang="it-IT" dirty="0"/>
              <a:t> </a:t>
            </a:r>
          </a:p>
          <a:p>
            <a:pPr marL="0" indent="0" algn="just">
              <a:buNone/>
            </a:pP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7778991" y="505732"/>
            <a:ext cx="827793" cy="4536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29223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 smtClean="0">
                <a:solidFill>
                  <a:schemeClr val="accent3"/>
                </a:solidFill>
              </a:rPr>
              <a:t>Italiana</a:t>
            </a:r>
            <a:endParaRPr lang="it-IT" sz="1800" b="1" dirty="0">
              <a:solidFill>
                <a:schemeClr val="accent3"/>
              </a:solidFill>
            </a:endParaRPr>
          </a:p>
          <a:p>
            <a:pPr eaLnBrk="1" hangingPunct="1">
              <a:lnSpc>
                <a:spcPct val="0"/>
              </a:lnSpc>
            </a:pPr>
            <a:r>
              <a:rPr lang="it-IT" sz="1800" dirty="0">
                <a:solidFill>
                  <a:srgbClr val="F9C731"/>
                </a:solidFill>
              </a:rPr>
              <a:t>______________________</a:t>
            </a: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3873529" y="273362"/>
            <a:ext cx="5119385" cy="91834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b="1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34868808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posizione">
  <a:themeElements>
    <a:clrScheme name="Esposizione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Esposizione">
      <a:majorFont>
        <a:latin typeface="Calibri"/>
        <a:ea typeface=""/>
        <a:cs typeface=""/>
        <a:font script="Jpan" typeface="ＭＳ ゴシック"/>
      </a:majorFont>
      <a:minorFont>
        <a:latin typeface="Calibri"/>
        <a:ea typeface=""/>
        <a:cs typeface=""/>
        <a:font script="Jpan" typeface="ＭＳ ゴシック"/>
      </a:minorFont>
    </a:fontScheme>
    <a:fmtScheme name="Esposizion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3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93000"/>
                <a:satMod val="130000"/>
              </a:schemeClr>
            </a:gs>
            <a:gs pos="60000">
              <a:schemeClr val="phClr">
                <a:tint val="80000"/>
                <a:shade val="93000"/>
                <a:satMod val="130000"/>
              </a:schemeClr>
            </a:gs>
            <a:gs pos="100000">
              <a:schemeClr val="phClr">
                <a:tint val="50000"/>
                <a:shade val="94000"/>
                <a:alpha val="100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34925" cap="flat" cmpd="sng" algn="ctr"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8600000" scaled="0"/>
          </a:gra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C0C0C0">
                <a:alpha val="75000"/>
              </a:srgbClr>
            </a:innerShdw>
            <a:outerShdw blurRad="63500" dist="38100" dir="5400000" sx="105000" sy="105000" algn="br" rotWithShape="0">
              <a:srgbClr val="000000">
                <a:alpha val="30000"/>
              </a:srgbClr>
            </a:outerShdw>
          </a:effectLst>
        </a:effectStyle>
        <a:effectStyle>
          <a:effectLst>
            <a:innerShdw blurRad="50800" dist="25400" dir="16200000">
              <a:srgbClr val="C0C0C0">
                <a:alpha val="75000"/>
              </a:srgbClr>
            </a:innerShdw>
            <a:reflection blurRad="63500" stA="40000" endPos="50000" dist="127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Esposizione.thmx</Template>
  <TotalTime>12774</TotalTime>
  <Words>1208</Words>
  <Application>Microsoft Macintosh PowerPoint</Application>
  <PresentationFormat>Presentazione su schermo (4:3)</PresentationFormat>
  <Paragraphs>59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Esposizione</vt:lpstr>
      <vt:lpstr>ATTRAVERSO</vt:lpstr>
      <vt:lpstr>Presentazione di PowerPoint</vt:lpstr>
      <vt:lpstr>Presentazione di PowerPoint</vt:lpstr>
      <vt:lpstr>"ATTRAVERSO" LA VITA E  "ATTRAVERSO" LA STORIA </vt:lpstr>
      <vt:lpstr>Presentazione di PowerPoint</vt:lpstr>
      <vt:lpstr>Presentazione di PowerPoint</vt:lpstr>
      <vt:lpstr>“Attraverso” i nostri percorsi</vt:lpstr>
      <vt:lpstr>Presentazione di PowerPoint</vt:lpstr>
      <vt:lpstr>Presentazione di PowerPoint</vt:lpstr>
    </vt:vector>
  </TitlesOfParts>
  <Company>Sara Iotti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SOTTO</dc:title>
  <dc:creator>Sara Iotti</dc:creator>
  <cp:lastModifiedBy>Sara Iotti</cp:lastModifiedBy>
  <cp:revision>95</cp:revision>
  <dcterms:created xsi:type="dcterms:W3CDTF">2016-08-22T20:34:07Z</dcterms:created>
  <dcterms:modified xsi:type="dcterms:W3CDTF">2017-10-03T07:01:14Z</dcterms:modified>
</cp:coreProperties>
</file>