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7" r:id="rId1"/>
  </p:sldMasterIdLst>
  <p:sldIdLst>
    <p:sldId id="257" r:id="rId2"/>
    <p:sldId id="258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17A572C8-DD4C-FC43-B67E-08F1B51C122D}">
          <p14:sldIdLst>
            <p14:sldId id="257"/>
          </p14:sldIdLst>
        </p14:section>
        <p14:section name="Sezione senza titolo" id="{7528AA81-0BA3-5349-BA30-EB9D967055EF}">
          <p14:sldIdLst>
            <p14:sldId id="258"/>
            <p14:sldId id="259"/>
            <p14:sldId id="261"/>
            <p14:sldId id="26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4460"/>
    <a:srgbClr val="98DC54"/>
    <a:srgbClr val="77E841"/>
    <a:srgbClr val="FF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640" autoAdjust="0"/>
  </p:normalViewPr>
  <p:slideViewPr>
    <p:cSldViewPr snapToGrid="0" snapToObjects="1">
      <p:cViewPr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93E4AAA4-6363-4581-962D-1ACCC2D600C5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con didascalia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sopr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magin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3CC3D5-CFD4-314B-AA71-1F7766861EE4}" type="datetimeFigureOut">
              <a:rPr lang="it-IT" smtClean="0"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Allegato%20n%201.pdf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Allegato%20n%203%20.pdf" TargetMode="External"/><Relationship Id="rId10" Type="http://schemas.openxmlformats.org/officeDocument/2006/relationships/image" Target="../media/image21.png"/><Relationship Id="rId4" Type="http://schemas.openxmlformats.org/officeDocument/2006/relationships/hyperlink" Target="Allegato%20n%202.pdf" TargetMode="External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Allegato%20n%205.pdf" TargetMode="External"/><Relationship Id="rId7" Type="http://schemas.openxmlformats.org/officeDocument/2006/relationships/image" Target="../media/image13.png"/><Relationship Id="rId2" Type="http://schemas.openxmlformats.org/officeDocument/2006/relationships/hyperlink" Target="Allegato%20n%204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%20n%208.pdf" TargetMode="External"/><Relationship Id="rId5" Type="http://schemas.openxmlformats.org/officeDocument/2006/relationships/hyperlink" Target="Allegato%20n%207.pdf" TargetMode="External"/><Relationship Id="rId4" Type="http://schemas.openxmlformats.org/officeDocument/2006/relationships/hyperlink" Target="Allegato%20n%206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llegato%20n%2010.pdf" TargetMode="External"/><Relationship Id="rId7" Type="http://schemas.openxmlformats.org/officeDocument/2006/relationships/image" Target="../media/image23.png"/><Relationship Id="rId2" Type="http://schemas.openxmlformats.org/officeDocument/2006/relationships/hyperlink" Target="Allegato%20n%209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hyperlink" Target="Allegato%20n%2012.pdf" TargetMode="External"/><Relationship Id="rId4" Type="http://schemas.openxmlformats.org/officeDocument/2006/relationships/hyperlink" Target="Allegato%20n%2011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llegato%20n%2014.pdf" TargetMode="External"/><Relationship Id="rId7" Type="http://schemas.openxmlformats.org/officeDocument/2006/relationships/image" Target="../media/image13.png"/><Relationship Id="rId2" Type="http://schemas.openxmlformats.org/officeDocument/2006/relationships/hyperlink" Target="Allegato%20n%2013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%20n%2017.pdf" TargetMode="External"/><Relationship Id="rId5" Type="http://schemas.openxmlformats.org/officeDocument/2006/relationships/hyperlink" Target="Allegato%20n%2016.pdf" TargetMode="External"/><Relationship Id="rId4" Type="http://schemas.openxmlformats.org/officeDocument/2006/relationships/hyperlink" Target="Allegato%20n%2015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873529" y="273362"/>
            <a:ext cx="5119385" cy="918349"/>
          </a:xfrm>
        </p:spPr>
        <p:txBody>
          <a:bodyPr>
            <a:normAutofit fontScale="90000"/>
          </a:bodyPr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2022" y="5856554"/>
            <a:ext cx="8870892" cy="1010170"/>
          </a:xfrm>
        </p:spPr>
        <p:txBody>
          <a:bodyPr>
            <a:noAutofit/>
          </a:bodyPr>
          <a:lstStyle/>
          <a:p>
            <a:r>
              <a:rPr lang="it-IT" sz="32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PRIMA TAPPA : Seguire </a:t>
            </a:r>
            <a:r>
              <a:rPr lang="it-IT" sz="3200" b="1" dirty="0">
                <a:solidFill>
                  <a:srgbClr val="FFFF00"/>
                </a:solidFill>
                <a:latin typeface="Arial Rounded MT Bold"/>
                <a:cs typeface="Arial Rounded MT Bold"/>
              </a:rPr>
              <a:t>G</a:t>
            </a:r>
            <a:r>
              <a:rPr lang="it-IT" sz="32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esù nel tempio</a:t>
            </a:r>
            <a:endParaRPr lang="it-IT" sz="32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758" y="1378868"/>
            <a:ext cx="2570110" cy="1923438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67" y="1378868"/>
            <a:ext cx="2769749" cy="192343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189" y="1378868"/>
            <a:ext cx="2567719" cy="1923438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273108" y="3374877"/>
            <a:ext cx="850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>
                <a:solidFill>
                  <a:schemeClr val="bg1"/>
                </a:solidFill>
              </a:rPr>
              <a:t>Gesù </a:t>
            </a:r>
            <a:r>
              <a:rPr lang="it-IT" i="1" dirty="0" smtClean="0">
                <a:solidFill>
                  <a:schemeClr val="bg1"/>
                </a:solidFill>
              </a:rPr>
              <a:t>entra </a:t>
            </a:r>
            <a:r>
              <a:rPr lang="it-IT" i="1" dirty="0">
                <a:solidFill>
                  <a:schemeClr val="bg1"/>
                </a:solidFill>
              </a:rPr>
              <a:t>nel </a:t>
            </a:r>
            <a:r>
              <a:rPr lang="it-IT" i="1" dirty="0">
                <a:solidFill>
                  <a:srgbClr val="FFFF00"/>
                </a:solidFill>
              </a:rPr>
              <a:t>tempio</a:t>
            </a:r>
            <a:r>
              <a:rPr lang="it-IT" i="1" dirty="0">
                <a:solidFill>
                  <a:schemeClr val="bg1"/>
                </a:solidFill>
              </a:rPr>
              <a:t>: lì </a:t>
            </a:r>
            <a:r>
              <a:rPr lang="it-IT" i="1" dirty="0" smtClean="0">
                <a:solidFill>
                  <a:schemeClr val="bg1"/>
                </a:solidFill>
              </a:rPr>
              <a:t>insegna </a:t>
            </a:r>
            <a:r>
              <a:rPr lang="it-IT" i="1" dirty="0">
                <a:solidFill>
                  <a:schemeClr val="bg1"/>
                </a:solidFill>
              </a:rPr>
              <a:t>con passione </a:t>
            </a:r>
            <a:r>
              <a:rPr lang="it-IT" i="1" dirty="0" smtClean="0">
                <a:solidFill>
                  <a:schemeClr val="bg1"/>
                </a:solidFill>
              </a:rPr>
              <a:t>che è </a:t>
            </a:r>
            <a:r>
              <a:rPr lang="it-IT" i="1" dirty="0" smtClean="0">
                <a:solidFill>
                  <a:srgbClr val="FFFF00"/>
                </a:solidFill>
              </a:rPr>
              <a:t>casa di Dio</a:t>
            </a:r>
            <a:endParaRPr lang="it-IT" i="1" dirty="0">
              <a:solidFill>
                <a:srgbClr val="FFFF00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e </a:t>
            </a:r>
            <a:r>
              <a:rPr lang="it-IT" i="1" dirty="0">
                <a:solidFill>
                  <a:schemeClr val="bg1"/>
                </a:solidFill>
              </a:rPr>
              <a:t>chiede autenticità nel vivere </a:t>
            </a:r>
            <a:r>
              <a:rPr lang="it-IT" i="1" dirty="0" smtClean="0">
                <a:solidFill>
                  <a:schemeClr val="bg1"/>
                </a:solidFill>
              </a:rPr>
              <a:t>la fede e </a:t>
            </a:r>
            <a:r>
              <a:rPr lang="it-IT" i="1" dirty="0">
                <a:solidFill>
                  <a:schemeClr val="bg1"/>
                </a:solidFill>
              </a:rPr>
              <a:t>l'appartenenza </a:t>
            </a:r>
            <a:r>
              <a:rPr lang="it-IT" i="1" dirty="0" smtClean="0">
                <a:solidFill>
                  <a:schemeClr val="bg1"/>
                </a:solidFill>
              </a:rPr>
              <a:t>alla </a:t>
            </a:r>
            <a:r>
              <a:rPr lang="it-IT" i="1" dirty="0">
                <a:solidFill>
                  <a:schemeClr val="bg1"/>
                </a:solidFill>
              </a:rPr>
              <a:t>comunità </a:t>
            </a:r>
            <a:r>
              <a:rPr lang="it-IT" i="1" dirty="0" smtClean="0">
                <a:solidFill>
                  <a:schemeClr val="bg1"/>
                </a:solidFill>
              </a:rPr>
              <a:t>religiosa. </a:t>
            </a: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L'insegnamento più </a:t>
            </a:r>
            <a:r>
              <a:rPr lang="it-IT" i="1" dirty="0">
                <a:solidFill>
                  <a:schemeClr val="bg1"/>
                </a:solidFill>
              </a:rPr>
              <a:t>interessante e profondo nasce </a:t>
            </a:r>
            <a:r>
              <a:rPr lang="it-IT" i="1" dirty="0" smtClean="0">
                <a:solidFill>
                  <a:schemeClr val="bg1"/>
                </a:solidFill>
              </a:rPr>
              <a:t>quando Gesù osserva </a:t>
            </a: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la vedova </a:t>
            </a:r>
            <a:r>
              <a:rPr lang="it-IT" i="1" dirty="0">
                <a:solidFill>
                  <a:schemeClr val="bg1"/>
                </a:solidFill>
              </a:rPr>
              <a:t>gettare tutto quello </a:t>
            </a:r>
            <a:r>
              <a:rPr lang="it-IT" i="1" dirty="0" smtClean="0">
                <a:solidFill>
                  <a:schemeClr val="bg1"/>
                </a:solidFill>
              </a:rPr>
              <a:t>che ha </a:t>
            </a:r>
            <a:r>
              <a:rPr lang="it-IT" i="1" dirty="0">
                <a:solidFill>
                  <a:schemeClr val="bg1"/>
                </a:solidFill>
              </a:rPr>
              <a:t>per vivere </a:t>
            </a:r>
            <a:r>
              <a:rPr lang="it-IT" i="1" dirty="0" smtClean="0">
                <a:solidFill>
                  <a:schemeClr val="bg1"/>
                </a:solidFill>
              </a:rPr>
              <a:t>nel </a:t>
            </a:r>
            <a:r>
              <a:rPr lang="it-IT" i="1" dirty="0">
                <a:solidFill>
                  <a:schemeClr val="bg1"/>
                </a:solidFill>
              </a:rPr>
              <a:t>tesoro del tempio. </a:t>
            </a:r>
            <a:endParaRPr lang="it-IT" i="1" dirty="0" smtClean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Da </a:t>
            </a:r>
            <a:r>
              <a:rPr lang="it-IT" i="1" dirty="0">
                <a:solidFill>
                  <a:schemeClr val="bg1"/>
                </a:solidFill>
              </a:rPr>
              <a:t>lei </a:t>
            </a:r>
            <a:r>
              <a:rPr lang="it-IT" i="1" dirty="0" smtClean="0">
                <a:solidFill>
                  <a:schemeClr val="bg1"/>
                </a:solidFill>
              </a:rPr>
              <a:t>impara </a:t>
            </a:r>
            <a:r>
              <a:rPr lang="it-IT" i="1" dirty="0">
                <a:solidFill>
                  <a:schemeClr val="bg1"/>
                </a:solidFill>
              </a:rPr>
              <a:t>un modo autentico per dare tutto se stesso</a:t>
            </a:r>
            <a:r>
              <a:rPr lang="it-IT" i="1" dirty="0">
                <a:solidFill>
                  <a:srgbClr val="FFFF00"/>
                </a:solidFill>
              </a:rPr>
              <a:t>,</a:t>
            </a:r>
          </a:p>
          <a:p>
            <a:pPr algn="ctr"/>
            <a:r>
              <a:rPr lang="it-IT" i="1" dirty="0">
                <a:solidFill>
                  <a:schemeClr val="bg1"/>
                </a:solidFill>
              </a:rPr>
              <a:t>per essere vero anche </a:t>
            </a:r>
            <a:r>
              <a:rPr lang="it-IT" i="1" dirty="0" smtClean="0">
                <a:solidFill>
                  <a:schemeClr val="bg1"/>
                </a:solidFill>
              </a:rPr>
              <a:t>nella pratica </a:t>
            </a:r>
            <a:r>
              <a:rPr lang="it-IT" i="1" dirty="0">
                <a:solidFill>
                  <a:schemeClr val="bg1"/>
                </a:solidFill>
              </a:rPr>
              <a:t>religiosa. </a:t>
            </a:r>
            <a:endParaRPr lang="it-IT" i="1" dirty="0" smtClean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Questo chiede </a:t>
            </a:r>
            <a:r>
              <a:rPr lang="it-IT" i="1" dirty="0">
                <a:solidFill>
                  <a:schemeClr val="bg1"/>
                </a:solidFill>
              </a:rPr>
              <a:t>a chi vuole essere suo discepolo: </a:t>
            </a:r>
            <a:endParaRPr lang="it-IT" i="1" dirty="0" smtClean="0">
              <a:solidFill>
                <a:schemeClr val="bg1"/>
              </a:solidFill>
            </a:endParaRP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mettere in gioco </a:t>
            </a:r>
            <a:r>
              <a:rPr lang="it-IT" i="1" dirty="0">
                <a:solidFill>
                  <a:schemeClr val="bg1"/>
                </a:solidFill>
              </a:rPr>
              <a:t>pienamente </a:t>
            </a:r>
            <a:r>
              <a:rPr lang="it-IT" i="1" dirty="0" smtClean="0">
                <a:solidFill>
                  <a:schemeClr val="bg1"/>
                </a:solidFill>
              </a:rPr>
              <a:t>la </a:t>
            </a:r>
            <a:r>
              <a:rPr lang="it-IT" i="1" dirty="0">
                <a:solidFill>
                  <a:schemeClr val="bg1"/>
                </a:solidFill>
              </a:rPr>
              <a:t>propria esistenza per amore</a:t>
            </a:r>
            <a:r>
              <a:rPr lang="it-IT" i="1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it-IT" i="1" dirty="0" smtClean="0">
                <a:solidFill>
                  <a:schemeClr val="bg1"/>
                </a:solidFill>
              </a:rPr>
              <a:t>tenendo </a:t>
            </a:r>
            <a:r>
              <a:rPr lang="it-IT" i="1" dirty="0">
                <a:solidFill>
                  <a:schemeClr val="bg1"/>
                </a:solidFill>
              </a:rPr>
              <a:t>insieme </a:t>
            </a:r>
            <a:r>
              <a:rPr lang="it-IT" i="1" dirty="0" smtClean="0">
                <a:solidFill>
                  <a:schemeClr val="bg1"/>
                </a:solidFill>
              </a:rPr>
              <a:t>la </a:t>
            </a:r>
            <a:r>
              <a:rPr lang="it-IT" i="1" dirty="0">
                <a:solidFill>
                  <a:schemeClr val="bg1"/>
                </a:solidFill>
              </a:rPr>
              <a:t>fede e </a:t>
            </a:r>
            <a:r>
              <a:rPr lang="it-IT" i="1" dirty="0" smtClean="0">
                <a:solidFill>
                  <a:schemeClr val="bg1"/>
                </a:solidFill>
              </a:rPr>
              <a:t>la vita</a:t>
            </a:r>
            <a:r>
              <a:rPr lang="it-IT" sz="1700" i="1" dirty="0" smtClean="0">
                <a:solidFill>
                  <a:schemeClr val="bg1"/>
                </a:solidFill>
              </a:rPr>
              <a:t>.</a:t>
            </a:r>
            <a:endParaRPr lang="it-IT" sz="17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6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665" y="6112439"/>
            <a:ext cx="354573" cy="27774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5396" y="1376030"/>
            <a:ext cx="8308975" cy="1143000"/>
          </a:xfrm>
        </p:spPr>
        <p:txBody>
          <a:bodyPr/>
          <a:lstStyle/>
          <a:p>
            <a:r>
              <a:rPr lang="it-IT" sz="4400" i="1" dirty="0"/>
              <a:t>La </a:t>
            </a:r>
            <a:r>
              <a:rPr lang="it-IT" sz="4400" i="1" dirty="0" smtClean="0"/>
              <a:t>vita si racconta:</a:t>
            </a:r>
            <a:br>
              <a:rPr lang="it-IT" sz="4400" i="1" dirty="0" smtClean="0"/>
            </a:br>
            <a:r>
              <a:rPr lang="it-IT" sz="4400" dirty="0"/>
              <a:t>i</a:t>
            </a:r>
            <a:r>
              <a:rPr lang="it-IT" sz="4400" dirty="0" smtClean="0"/>
              <a:t>l luogo dell’attraverso: il tempio.</a:t>
            </a:r>
            <a:endParaRPr lang="it-IT" sz="4400" i="1" dirty="0">
              <a:solidFill>
                <a:srgbClr val="FFFF00"/>
              </a:solidFill>
              <a:latin typeface="Impac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5396" y="2610165"/>
            <a:ext cx="7187195" cy="383525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dirty="0" smtClean="0"/>
              <a:t>Il tempio </a:t>
            </a:r>
            <a:r>
              <a:rPr lang="it-IT" sz="1700" dirty="0"/>
              <a:t>si pone come simbolo di ogni nostra struttura </a:t>
            </a:r>
            <a:r>
              <a:rPr lang="it-IT" sz="1700" dirty="0" smtClean="0"/>
              <a:t>ecclesiale. È </a:t>
            </a:r>
            <a:r>
              <a:rPr lang="it-IT" sz="1700" dirty="0"/>
              <a:t>uno dei luoghi significativi per l'incontro con il </a:t>
            </a:r>
            <a:r>
              <a:rPr lang="it-IT" sz="1700" dirty="0" smtClean="0"/>
              <a:t>Signore e </a:t>
            </a:r>
            <a:r>
              <a:rPr lang="it-IT" sz="1700" dirty="0"/>
              <a:t>con i </a:t>
            </a:r>
            <a:r>
              <a:rPr lang="it-IT" sz="1700" dirty="0" smtClean="0"/>
              <a:t>fratelli </a:t>
            </a:r>
            <a:r>
              <a:rPr lang="it-IT" sz="1700" dirty="0"/>
              <a:t>per sperimentare il senso di comunità </a:t>
            </a:r>
            <a:r>
              <a:rPr lang="it-IT" sz="1700" dirty="0" smtClean="0"/>
              <a:t>e vivificare </a:t>
            </a:r>
            <a:r>
              <a:rPr lang="it-IT" sz="1700" dirty="0"/>
              <a:t>la nostra fede. </a:t>
            </a:r>
            <a:r>
              <a:rPr lang="it-IT" sz="1700" dirty="0" smtClean="0"/>
              <a:t>Il </a:t>
            </a:r>
            <a:r>
              <a:rPr lang="it-IT" sz="1700" dirty="0"/>
              <a:t>tempio è un'opportunità per </a:t>
            </a:r>
            <a:r>
              <a:rPr lang="it-IT" sz="1700" dirty="0" smtClean="0"/>
              <a:t>radicarsi nell'amore</a:t>
            </a:r>
            <a:r>
              <a:rPr lang="it-IT" sz="1700" dirty="0"/>
              <a:t>, per crescere, per uscire</a:t>
            </a:r>
            <a:r>
              <a:rPr lang="it-IT" sz="1700" dirty="0" smtClean="0"/>
              <a:t>.</a:t>
            </a:r>
            <a:endParaRPr lang="it-IT" sz="17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dirty="0" smtClean="0"/>
              <a:t>Gesù, </a:t>
            </a:r>
            <a:r>
              <a:rPr lang="it-IT" sz="1700" dirty="0"/>
              <a:t>nelle </a:t>
            </a:r>
            <a:r>
              <a:rPr lang="it-IT" sz="1700" dirty="0" smtClean="0"/>
              <a:t>parabole, </a:t>
            </a:r>
            <a:r>
              <a:rPr lang="it-IT" sz="1700" dirty="0"/>
              <a:t>usa </a:t>
            </a:r>
            <a:r>
              <a:rPr lang="it-IT" sz="1700" dirty="0" smtClean="0"/>
              <a:t>spesso come immagine della </a:t>
            </a:r>
            <a:r>
              <a:rPr lang="it-IT" sz="1700" dirty="0"/>
              <a:t>Chiesa </a:t>
            </a:r>
            <a:r>
              <a:rPr lang="it-IT" sz="1700" dirty="0" smtClean="0"/>
              <a:t>quella </a:t>
            </a:r>
            <a:r>
              <a:rPr lang="it-IT" sz="1700" dirty="0"/>
              <a:t>della </a:t>
            </a:r>
            <a:r>
              <a:rPr lang="it-IT" sz="1700" dirty="0" smtClean="0"/>
              <a:t>famiglia in </a:t>
            </a:r>
            <a:r>
              <a:rPr lang="it-IT" sz="1700" dirty="0"/>
              <a:t>tutte le dinamiche che la caratterizzano: </a:t>
            </a:r>
            <a:r>
              <a:rPr lang="it-IT" sz="1700" dirty="0" smtClean="0"/>
              <a:t>paternità</a:t>
            </a:r>
            <a:r>
              <a:rPr lang="it-IT" sz="1700" dirty="0"/>
              <a:t>, figliolanza, fraternità, ubbidienza, convivialità, </a:t>
            </a:r>
            <a:r>
              <a:rPr lang="it-IT" sz="1700" dirty="0" smtClean="0"/>
              <a:t>perdono … Come </a:t>
            </a:r>
            <a:r>
              <a:rPr lang="it-IT" sz="1700" dirty="0"/>
              <a:t>la famiglia, anche la Chiesa è il luogo dell’incontro, dell’accoglienza </a:t>
            </a:r>
            <a:r>
              <a:rPr lang="it-IT" sz="1700" dirty="0" smtClean="0"/>
              <a:t>della vita</a:t>
            </a:r>
            <a:r>
              <a:rPr lang="it-IT" sz="1700" dirty="0"/>
              <a:t>, della crescita e della trasmissione dei valori e dei codici </a:t>
            </a:r>
            <a:r>
              <a:rPr lang="it-IT" sz="1700" dirty="0" smtClean="0"/>
              <a:t>comportamentali. È </a:t>
            </a:r>
            <a:r>
              <a:rPr lang="it-IT" sz="1700" dirty="0"/>
              <a:t>incontro di volti in cui prende corpo il vissuto di fede. </a:t>
            </a:r>
          </a:p>
          <a:p>
            <a:pPr marL="0" indent="0">
              <a:spcBef>
                <a:spcPts val="0"/>
              </a:spcBef>
              <a:buNone/>
            </a:pPr>
            <a:endParaRPr lang="it-IT" sz="17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 smtClean="0"/>
              <a:t>Alcuni spunti da cui partire per il lavoro individuale e di gruppo: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dirty="0" smtClean="0">
                <a:solidFill>
                  <a:schemeClr val="bg2">
                    <a:lumMod val="75000"/>
                  </a:schemeClr>
                </a:solidFill>
              </a:rPr>
              <a:t>- Il taccuino: riflessione sul “mio stare nel tempio” </a:t>
            </a:r>
            <a:r>
              <a:rPr lang="it-IT" sz="1700" i="1" dirty="0" smtClean="0">
                <a:solidFill>
                  <a:srgbClr val="FF0000"/>
                </a:solidFill>
              </a:rPr>
              <a:t>(</a:t>
            </a:r>
            <a:r>
              <a:rPr lang="it-IT" sz="1700" i="1" dirty="0">
                <a:solidFill>
                  <a:srgbClr val="FF0000"/>
                </a:solidFill>
                <a:hlinkClick r:id="rId3" action="ppaction://hlinkfile"/>
              </a:rPr>
              <a:t>allegato </a:t>
            </a:r>
            <a:r>
              <a:rPr lang="it-IT" sz="1700" i="1" dirty="0" smtClean="0">
                <a:solidFill>
                  <a:srgbClr val="FF0000"/>
                </a:solidFill>
                <a:hlinkClick r:id="rId3" action="ppaction://hlinkfile"/>
              </a:rPr>
              <a:t>1</a:t>
            </a:r>
            <a:r>
              <a:rPr lang="it-IT" sz="1700" i="1" dirty="0" smtClean="0">
                <a:solidFill>
                  <a:srgbClr val="FF0000"/>
                </a:solidFill>
              </a:rPr>
              <a:t>)</a:t>
            </a:r>
            <a:endParaRPr lang="it-IT" sz="17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dirty="0" smtClean="0">
                <a:solidFill>
                  <a:schemeClr val="bg2">
                    <a:lumMod val="75000"/>
                  </a:schemeClr>
                </a:solidFill>
              </a:rPr>
              <a:t>   - Dinamica di gruppo: “La lista della spesa”</a:t>
            </a:r>
            <a:r>
              <a:rPr lang="it-IT" sz="1700" i="1" dirty="0">
                <a:solidFill>
                  <a:srgbClr val="FF0000"/>
                </a:solidFill>
              </a:rPr>
              <a:t> (</a:t>
            </a:r>
            <a:r>
              <a:rPr lang="it-IT" sz="1700" i="1" dirty="0">
                <a:solidFill>
                  <a:srgbClr val="FF0000"/>
                </a:solidFill>
                <a:hlinkClick r:id="rId4" action="ppaction://hlinkfile"/>
              </a:rPr>
              <a:t>allegato </a:t>
            </a:r>
            <a:r>
              <a:rPr lang="it-IT" sz="1700" i="1" dirty="0" smtClean="0">
                <a:solidFill>
                  <a:srgbClr val="FF0000"/>
                </a:solidFill>
                <a:hlinkClick r:id="rId4" action="ppaction://hlinkfile"/>
              </a:rPr>
              <a:t>2</a:t>
            </a:r>
            <a:r>
              <a:rPr lang="it-IT" sz="1700" i="1" dirty="0" smtClean="0">
                <a:solidFill>
                  <a:srgbClr val="FF0000"/>
                </a:solidFill>
              </a:rPr>
              <a:t>)</a:t>
            </a:r>
            <a:endParaRPr lang="it-IT" sz="17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dirty="0" smtClean="0">
                <a:solidFill>
                  <a:schemeClr val="bg2">
                    <a:lumMod val="75000"/>
                  </a:schemeClr>
                </a:solidFill>
              </a:rPr>
              <a:t>      - Tessere relazioni : “Progetto </a:t>
            </a:r>
            <a:r>
              <a:rPr lang="it-IT" sz="1700" dirty="0" err="1" smtClean="0">
                <a:solidFill>
                  <a:schemeClr val="bg2">
                    <a:lumMod val="75000"/>
                  </a:schemeClr>
                </a:solidFill>
              </a:rPr>
              <a:t>Nihar</a:t>
            </a:r>
            <a:r>
              <a:rPr lang="it-IT" sz="1700" dirty="0" smtClean="0">
                <a:solidFill>
                  <a:schemeClr val="bg2">
                    <a:lumMod val="75000"/>
                  </a:schemeClr>
                </a:solidFill>
              </a:rPr>
              <a:t>”</a:t>
            </a:r>
            <a:r>
              <a:rPr lang="it-IT" sz="1700" i="1" dirty="0" smtClean="0">
                <a:solidFill>
                  <a:srgbClr val="FF0000"/>
                </a:solidFill>
              </a:rPr>
              <a:t> (</a:t>
            </a:r>
            <a:r>
              <a:rPr lang="it-IT" sz="1700" i="1" dirty="0">
                <a:solidFill>
                  <a:srgbClr val="FF0000"/>
                </a:solidFill>
                <a:hlinkClick r:id="rId5" action="ppaction://hlinkfile"/>
              </a:rPr>
              <a:t>allegato </a:t>
            </a:r>
            <a:r>
              <a:rPr lang="it-IT" sz="1700" i="1" dirty="0" smtClean="0">
                <a:solidFill>
                  <a:srgbClr val="FF0000"/>
                </a:solidFill>
                <a:hlinkClick r:id="rId5" action="ppaction://hlinkfile"/>
              </a:rPr>
              <a:t>3</a:t>
            </a:r>
            <a:r>
              <a:rPr lang="it-IT" sz="1700" i="1" dirty="0">
                <a:solidFill>
                  <a:srgbClr val="FF0000"/>
                </a:solidFill>
              </a:rPr>
              <a:t>)</a:t>
            </a:r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4160762" y="592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4509884" y="343072"/>
            <a:ext cx="4777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0476" y="5562672"/>
            <a:ext cx="209781" cy="254000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0195" y="5866906"/>
            <a:ext cx="245533" cy="245533"/>
          </a:xfrm>
          <a:prstGeom prst="rect">
            <a:avLst/>
          </a:prstGeom>
        </p:spPr>
      </p:pic>
      <p:sp>
        <p:nvSpPr>
          <p:cNvPr id="13" name="CasellaDiTesto 4"/>
          <p:cNvSpPr txBox="1">
            <a:spLocks noChangeArrowheads="1"/>
          </p:cNvSpPr>
          <p:nvPr/>
        </p:nvSpPr>
        <p:spPr bwMode="auto">
          <a:xfrm>
            <a:off x="1038903" y="729699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3572" y="4975367"/>
            <a:ext cx="1953382" cy="1326797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01857" y="2839705"/>
            <a:ext cx="1155096" cy="1688089"/>
          </a:xfrm>
          <a:prstGeom prst="rect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91172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La Parola illumina:</a:t>
            </a:r>
            <a:br>
              <a:rPr lang="it-IT" i="1" dirty="0"/>
            </a:br>
            <a:r>
              <a:rPr lang="it-IT" dirty="0"/>
              <a:t>c</a:t>
            </a:r>
            <a:r>
              <a:rPr lang="it-IT" dirty="0" smtClean="0"/>
              <a:t>osa </a:t>
            </a:r>
            <a:r>
              <a:rPr lang="it-IT" dirty="0"/>
              <a:t>dice la Parola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3525" y="2699552"/>
            <a:ext cx="8461375" cy="3840948"/>
          </a:xfrm>
        </p:spPr>
        <p:txBody>
          <a:bodyPr>
            <a:normAutofit fontScale="92500" lnSpcReduction="20000"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La Parola: dal Vangelo secondo Marco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(11,15-19.12,38-44</a:t>
            </a:r>
            <a:r>
              <a:rPr lang="it-IT" dirty="0" smtClean="0">
                <a:solidFill>
                  <a:schemeClr val="tx1"/>
                </a:solidFill>
              </a:rPr>
              <a:t>)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2" action="ppaction://hlinkfile"/>
              </a:rPr>
              <a:t>allegato 4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i="1" dirty="0" smtClean="0">
              <a:solidFill>
                <a:srgbClr val="FF0000"/>
              </a:solidFill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dice la Parola alla mia Vita: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commento al Vangelo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3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3" action="ppaction://hlinkfile"/>
              </a:rPr>
              <a:t>5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</a:t>
            </a:r>
            <a:r>
              <a:rPr lang="it-IT" dirty="0"/>
              <a:t>dice la Parola </a:t>
            </a:r>
            <a:r>
              <a:rPr lang="it-IT" dirty="0" smtClean="0"/>
              <a:t>della </a:t>
            </a:r>
            <a:r>
              <a:rPr lang="it-IT" dirty="0"/>
              <a:t>mia </a:t>
            </a:r>
            <a:r>
              <a:rPr lang="it-IT" dirty="0" smtClean="0"/>
              <a:t>Vita: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riflessione personale </a:t>
            </a:r>
            <a:r>
              <a:rPr lang="it-IT" sz="1400" i="1" dirty="0">
                <a:solidFill>
                  <a:srgbClr val="FF0000"/>
                </a:solidFill>
                <a:hlinkClick r:id="rId4" action="ppaction://hlinkfile"/>
              </a:rPr>
              <a:t>(allegato </a:t>
            </a:r>
            <a:r>
              <a:rPr lang="it-IT" sz="1400" i="1" dirty="0" smtClean="0">
                <a:solidFill>
                  <a:srgbClr val="FF0000"/>
                </a:solidFill>
                <a:hlinkClick r:id="rId4" action="ppaction://hlinkfile"/>
              </a:rPr>
              <a:t>6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dirty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dice la Parola della nostra vita: 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condivisione in gruppo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5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5" action="ppaction://hlinkfile"/>
              </a:rPr>
              <a:t>7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it-IT" sz="1300" dirty="0" smtClean="0"/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Cosa dice la mia Vita alla Parola: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 </a:t>
            </a:r>
            <a:r>
              <a:rPr lang="it-IT" i="1" dirty="0" smtClean="0"/>
              <a:t>preghiera</a:t>
            </a:r>
            <a:r>
              <a:rPr lang="it-IT" dirty="0" smtClean="0"/>
              <a:t>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6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6" action="ppaction://hlinkfile"/>
              </a:rPr>
              <a:t>8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025900" y="977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sp>
        <p:nvSpPr>
          <p:cNvPr id="12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924" y="2837620"/>
            <a:ext cx="4213887" cy="3403523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6106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La Vita cambia:</a:t>
            </a:r>
            <a:br>
              <a:rPr lang="it-IT" i="1" dirty="0"/>
            </a:br>
            <a:r>
              <a:rPr lang="it-IT" dirty="0" smtClean="0"/>
              <a:t>esercizi di laicità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16141" y="2866571"/>
            <a:ext cx="5024584" cy="343326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charset="2"/>
              <a:buChar char="v"/>
            </a:pPr>
            <a:r>
              <a:rPr lang="it-IT" dirty="0" smtClean="0"/>
              <a:t>Cerco </a:t>
            </a:r>
            <a:r>
              <a:rPr lang="it-IT" dirty="0"/>
              <a:t>fatti di </a:t>
            </a:r>
            <a:r>
              <a:rPr lang="it-IT" dirty="0" smtClean="0"/>
              <a:t>Vangelo </a:t>
            </a:r>
            <a:r>
              <a:rPr lang="it-IT" sz="1400" i="1" dirty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2" action="ppaction://hlinkfile"/>
              </a:rPr>
              <a:t>allegato 9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dirty="0"/>
          </a:p>
          <a:p>
            <a:pPr>
              <a:lnSpc>
                <a:spcPct val="120000"/>
              </a:lnSpc>
              <a:buFont typeface="Wingdings" charset="2"/>
              <a:buChar char="v"/>
            </a:pPr>
            <a:r>
              <a:rPr lang="it-IT" dirty="0" smtClean="0"/>
              <a:t>Esercizio personale: </a:t>
            </a:r>
            <a:r>
              <a:rPr lang="it-IT" sz="1800" dirty="0" smtClean="0"/>
              <a:t>TRA ASCOLTO E AZIONE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>
                <a:solidFill>
                  <a:srgbClr val="FF0000"/>
                </a:solidFill>
                <a:hlinkClick r:id="rId3" action="ppaction://hlinkfile"/>
              </a:rPr>
              <a:t>allegato </a:t>
            </a:r>
            <a:r>
              <a:rPr lang="it-IT" sz="1400" i="1" dirty="0" smtClean="0">
                <a:solidFill>
                  <a:srgbClr val="FF0000"/>
                </a:solidFill>
                <a:hlinkClick r:id="rId3" action="ppaction://hlinkfile"/>
              </a:rPr>
              <a:t>10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20000"/>
              </a:lnSpc>
              <a:buFont typeface="Wingdings" charset="2"/>
              <a:buChar char="v"/>
            </a:pPr>
            <a:r>
              <a:rPr lang="it-IT" dirty="0" smtClean="0"/>
              <a:t>Discernimento comunitario: </a:t>
            </a:r>
            <a:r>
              <a:rPr lang="it-IT" sz="1800" dirty="0" smtClean="0"/>
              <a:t>AUMENTARE LA FEDE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4" action="ppaction://hlinkfile"/>
              </a:rPr>
              <a:t>allegato 11</a:t>
            </a:r>
            <a:r>
              <a:rPr lang="it-IT" sz="1400" i="1" dirty="0" smtClean="0">
                <a:solidFill>
                  <a:srgbClr val="FF0000"/>
                </a:solidFill>
              </a:rPr>
              <a:t>) </a:t>
            </a:r>
          </a:p>
          <a:p>
            <a:pPr>
              <a:lnSpc>
                <a:spcPct val="120000"/>
              </a:lnSpc>
              <a:buFont typeface="Wingdings" charset="2"/>
              <a:buChar char="v"/>
            </a:pPr>
            <a:r>
              <a:rPr lang="it-IT" dirty="0" smtClean="0"/>
              <a:t>Video-esperienza: </a:t>
            </a:r>
            <a:r>
              <a:rPr lang="it-IT" sz="1800" dirty="0" smtClean="0"/>
              <a:t>TERREMOTO E L’OBOLO DELLA VEDOVA</a:t>
            </a:r>
            <a:r>
              <a:rPr lang="it-IT" dirty="0" smtClean="0"/>
              <a:t>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5" action="ppaction://hlinkfile"/>
              </a:rPr>
              <a:t>allegato 12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025900" y="9779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1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6594929" y="235858"/>
            <a:ext cx="2331357" cy="934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40509" y="2875109"/>
            <a:ext cx="3356963" cy="3356963"/>
          </a:xfrm>
          <a:prstGeom prst="rect">
            <a:avLst/>
          </a:prstGeom>
          <a:ln w="19050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1079661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5925" y="1338837"/>
            <a:ext cx="8308975" cy="1143000"/>
          </a:xfrm>
        </p:spPr>
        <p:txBody>
          <a:bodyPr/>
          <a:lstStyle/>
          <a:p>
            <a:r>
              <a:rPr lang="it-IT" dirty="0" smtClean="0"/>
              <a:t>Riflessi della cultura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5926" y="2700404"/>
            <a:ext cx="8229146" cy="3803811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u"/>
            </a:pPr>
            <a:r>
              <a:rPr lang="it-IT" dirty="0"/>
              <a:t>Opera d'arte: </a:t>
            </a:r>
            <a:r>
              <a:rPr lang="it-IT" dirty="0" smtClean="0"/>
              <a:t>“Offerta dell’obolo della vedova”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2" action="ppaction://hlinkfile"/>
              </a:rPr>
              <a:t>allegato 13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20000"/>
              </a:lnSpc>
              <a:buFont typeface="Wingdings" charset="2"/>
              <a:buChar char="u"/>
            </a:pPr>
            <a:r>
              <a:rPr lang="it-IT" dirty="0"/>
              <a:t>Film: </a:t>
            </a:r>
            <a:r>
              <a:rPr lang="it-IT" sz="2100" dirty="0" smtClean="0"/>
              <a:t>“Io, Daniel Blake”, </a:t>
            </a:r>
            <a:r>
              <a:rPr lang="it-IT" sz="2100" dirty="0"/>
              <a:t>“Fiore</a:t>
            </a:r>
            <a:r>
              <a:rPr lang="it-IT" sz="2100" dirty="0" smtClean="0"/>
              <a:t>”, “Quasi amici”</a:t>
            </a:r>
            <a:r>
              <a:rPr lang="it-IT" sz="1400" dirty="0" smtClean="0"/>
              <a:t>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3" action="ppaction://hlinkfile"/>
              </a:rPr>
              <a:t>allegato 14</a:t>
            </a:r>
            <a:r>
              <a:rPr lang="it-IT" sz="1400" i="1" dirty="0" smtClean="0">
                <a:solidFill>
                  <a:srgbClr val="FF0000"/>
                </a:solidFill>
              </a:rPr>
              <a:t>) </a:t>
            </a:r>
          </a:p>
          <a:p>
            <a:pPr>
              <a:lnSpc>
                <a:spcPct val="120000"/>
              </a:lnSpc>
              <a:buFont typeface="Wingdings" charset="2"/>
              <a:buChar char="u"/>
            </a:pPr>
            <a:r>
              <a:rPr lang="it-IT" dirty="0" smtClean="0"/>
              <a:t>Libri: 							                A.D’AVENIA, “L’arte di essere fragili”, Mondadori, 2016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4" action="ppaction://hlinkfile"/>
              </a:rPr>
              <a:t>allegato 15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r>
              <a:rPr lang="it-IT" dirty="0" smtClean="0"/>
              <a:t>                                                                                    A.CAZZULLO, “Le donne erediteranno la terra”, Mondadori, 2016 </a:t>
            </a:r>
            <a:endParaRPr lang="it-IT" sz="1400" i="1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buFont typeface="Wingdings" charset="2"/>
              <a:buChar char="u"/>
            </a:pPr>
            <a:r>
              <a:rPr lang="it-IT" dirty="0" smtClean="0"/>
              <a:t>Canzone:                                                                                                                                                          “I clandestini – Notre Dame de Paris”, </a:t>
            </a:r>
            <a:r>
              <a:rPr lang="it-IT" dirty="0" err="1" smtClean="0"/>
              <a:t>R</a:t>
            </a:r>
            <a:r>
              <a:rPr lang="it-IT" dirty="0" smtClean="0"/>
              <a:t>. Cocciante, 2002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5" action="ppaction://hlinkfile"/>
              </a:rPr>
              <a:t>allegato 16</a:t>
            </a:r>
            <a:r>
              <a:rPr lang="it-IT" sz="1400" i="1" dirty="0" smtClean="0">
                <a:solidFill>
                  <a:srgbClr val="FF0000"/>
                </a:solidFill>
              </a:rPr>
              <a:t>)                                                               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3200" b="1" dirty="0" smtClean="0">
                <a:solidFill>
                  <a:schemeClr val="bg2"/>
                </a:solidFill>
              </a:rPr>
              <a:t>Preghiera</a:t>
            </a:r>
            <a:r>
              <a:rPr lang="it-IT" sz="1400" dirty="0" smtClean="0"/>
              <a:t> </a:t>
            </a:r>
            <a:r>
              <a:rPr lang="it-IT" sz="1400" i="1" dirty="0" smtClean="0">
                <a:solidFill>
                  <a:srgbClr val="FF0000"/>
                </a:solidFill>
              </a:rPr>
              <a:t>(</a:t>
            </a:r>
            <a:r>
              <a:rPr lang="it-IT" sz="1400" i="1" dirty="0" smtClean="0">
                <a:solidFill>
                  <a:srgbClr val="FF0000"/>
                </a:solidFill>
                <a:hlinkClick r:id="rId6" action="ppaction://hlinkfile"/>
              </a:rPr>
              <a:t>allegato 17</a:t>
            </a:r>
            <a:r>
              <a:rPr lang="it-IT" sz="1400" i="1" dirty="0" smtClean="0">
                <a:solidFill>
                  <a:srgbClr val="FF0000"/>
                </a:solidFill>
              </a:rPr>
              <a:t>)</a:t>
            </a:r>
            <a:endParaRPr lang="it-IT" sz="1400" i="1" dirty="0">
              <a:solidFill>
                <a:srgbClr val="FF0000"/>
              </a:solidFill>
            </a:endParaRPr>
          </a:p>
        </p:txBody>
      </p:sp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30130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 smtClean="0">
                <a:solidFill>
                  <a:srgbClr val="F9C731"/>
                </a:solidFill>
              </a:rPr>
              <a:t>________________________________________</a:t>
            </a:r>
            <a:endParaRPr lang="it-IT" sz="1800" dirty="0">
              <a:solidFill>
                <a:srgbClr val="F9C731"/>
              </a:solidFill>
            </a:endParaRP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7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328774"/>
            <a:ext cx="751454" cy="75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6594929" y="235858"/>
            <a:ext cx="2331357" cy="934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4505490" y="341564"/>
            <a:ext cx="43718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14697520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posizione">
  <a:themeElements>
    <a:clrScheme name="Esposizione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sposizione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Esposizion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Esposizione.thmx</Template>
  <TotalTime>9832</TotalTime>
  <Words>481</Words>
  <Application>Microsoft Office PowerPoint</Application>
  <PresentationFormat>Presentazione su schermo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Esposizione</vt:lpstr>
      <vt:lpstr>ATTRAVERSO</vt:lpstr>
      <vt:lpstr>La vita si racconta: il luogo dell’attraverso: il tempio.</vt:lpstr>
      <vt:lpstr>La Parola illumina: cosa dice la Parola</vt:lpstr>
      <vt:lpstr>La Vita cambia: esercizi di laicità</vt:lpstr>
      <vt:lpstr>Riflessi della cultura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Andrea Cavazzoni</cp:lastModifiedBy>
  <cp:revision>144</cp:revision>
  <cp:lastPrinted>2017-10-05T19:54:43Z</cp:lastPrinted>
  <dcterms:created xsi:type="dcterms:W3CDTF">2016-08-22T20:34:07Z</dcterms:created>
  <dcterms:modified xsi:type="dcterms:W3CDTF">2017-10-05T19:55:39Z</dcterms:modified>
</cp:coreProperties>
</file>