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7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7A572C8-DD4C-FC43-B67E-08F1B51C122D}">
          <p14:sldIdLst>
            <p14:sldId id="257"/>
          </p14:sldIdLst>
        </p14:section>
        <p14:section name="Sezione senza titolo" id="{7528AA81-0BA3-5349-BA30-EB9D967055EF}">
          <p14:sldIdLst>
            <p14:sldId id="258"/>
            <p14:sldId id="259"/>
            <p14:sldId id="260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4460"/>
    <a:srgbClr val="98DC54"/>
    <a:srgbClr val="77E841"/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4640" autoAdjust="0"/>
  </p:normalViewPr>
  <p:slideViewPr>
    <p:cSldViewPr snapToGrid="0" snapToObjects="1">
      <p:cViewPr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93E4AAA4-6363-4581-962D-1ACCC2D600C5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magin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attraverso%20-%20Jovanotti%20(allegato1).pdf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attraverso%20-%20Dal%20blog%20NonSoloMamma%20(allegato%203).pdf" TargetMode="External"/><Relationship Id="rId4" Type="http://schemas.openxmlformats.org/officeDocument/2006/relationships/hyperlink" Target="attraverso%20-%20Dinamica%20di%20gruppo%20(allegato%202).pdf" TargetMode="External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attraverso%20-%20La%20Parola%20illumina%20Mc%209,33-37%20(allegato%204).pdf" TargetMode="External"/><Relationship Id="rId7" Type="http://schemas.openxmlformats.org/officeDocument/2006/relationships/hyperlink" Target="attraverso%20-%20cosa%20dice%20la%20mia%20vita%20alla%20Parola%20(allegato%208).pd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hyperlink" Target="attraverso%20-%20cosa%20dice%20la%20Parola%20della%20nostra%20Vita%20(allegato%207).pdf" TargetMode="External"/><Relationship Id="rId5" Type="http://schemas.openxmlformats.org/officeDocument/2006/relationships/hyperlink" Target="attraverso%20-%20cosa%20dice%20la%20Parola%20della%20mia%20Vita%20(allegato%206).pdf" TargetMode="External"/><Relationship Id="rId4" Type="http://schemas.openxmlformats.org/officeDocument/2006/relationships/hyperlink" Target="attraverso%20-%20commento%20al%20vangelo%20(allegato%205)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wdEpwT1jLlE&amp;feature=youtu.be&amp;list=PL5OaUCGYi5KcVw2kHpcMESQJUYQTWUkUf" TargetMode="External"/><Relationship Id="rId3" Type="http://schemas.openxmlformats.org/officeDocument/2006/relationships/hyperlink" Target="attraverso%20-%20esercizio%20di%20laicit&#224;%20(allegato%2010).pdf" TargetMode="External"/><Relationship Id="rId7" Type="http://schemas.openxmlformats.org/officeDocument/2006/relationships/hyperlink" Target="attraverso%20-%20esercizio%20di%20laicit&#224;%20(allegato%2012).pdf" TargetMode="External"/><Relationship Id="rId2" Type="http://schemas.openxmlformats.org/officeDocument/2006/relationships/hyperlink" Target="attraverso%20-%20esercizi%20di%20laicit&#224;%20(allegato%209)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LMbzyieLlPs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s://www.youtube.com/watch?v=I_M1Ubr9zvE" TargetMode="External"/><Relationship Id="rId10" Type="http://schemas.openxmlformats.org/officeDocument/2006/relationships/image" Target="../media/image23.png"/><Relationship Id="rId4" Type="http://schemas.openxmlformats.org/officeDocument/2006/relationships/hyperlink" Target="attraverso%20-%20esercizio%20di%20laicit&#224;%20(allegato%2011).pdf" TargetMode="Externa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attraverso%20-%20Riflessi%20della%20cultura%20(allegato%2014).pdf" TargetMode="External"/><Relationship Id="rId7" Type="http://schemas.openxmlformats.org/officeDocument/2006/relationships/image" Target="../media/image25.jpeg"/><Relationship Id="rId2" Type="http://schemas.openxmlformats.org/officeDocument/2006/relationships/hyperlink" Target="attraverso%20-%20Riflessi%20della%20cultura%20(allegato%2013)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ttraverso%20-%20Preghiera%20(allegato%2017).pdf" TargetMode="External"/><Relationship Id="rId5" Type="http://schemas.openxmlformats.org/officeDocument/2006/relationships/hyperlink" Target="attraverso%20-%20Riflessi%20della%20cultura%20(allegato%2016).pdf" TargetMode="External"/><Relationship Id="rId10" Type="http://schemas.openxmlformats.org/officeDocument/2006/relationships/image" Target="../media/image27.jpg"/><Relationship Id="rId4" Type="http://schemas.openxmlformats.org/officeDocument/2006/relationships/hyperlink" Target="attraverso%20-%20Riflessi%20della%20cultura%20(allegato%2015).pdf" TargetMode="Externa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873529" y="273362"/>
            <a:ext cx="5119385" cy="918349"/>
          </a:xfrm>
        </p:spPr>
        <p:txBody>
          <a:bodyPr>
            <a:normAutofit fontScale="90000"/>
          </a:bodyPr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2022" y="5856554"/>
            <a:ext cx="8870892" cy="1010170"/>
          </a:xfrm>
        </p:spPr>
        <p:txBody>
          <a:bodyPr>
            <a:noAutofit/>
          </a:bodyPr>
          <a:lstStyle/>
          <a:p>
            <a:r>
              <a:rPr lang="it-IT" sz="32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TERZA TAPPA : Seguire </a:t>
            </a:r>
            <a:r>
              <a:rPr lang="it-IT" sz="3200" b="1">
                <a:solidFill>
                  <a:srgbClr val="FFFF00"/>
                </a:solidFill>
                <a:latin typeface="Arial Rounded MT Bold"/>
                <a:cs typeface="Arial Rounded MT Bold"/>
              </a:rPr>
              <a:t>G</a:t>
            </a:r>
            <a:r>
              <a:rPr lang="it-IT" sz="3200" b="1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esù in </a:t>
            </a:r>
            <a:r>
              <a:rPr lang="it-IT" sz="32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casa</a:t>
            </a:r>
            <a:endParaRPr lang="it-IT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758" y="1378868"/>
            <a:ext cx="2570110" cy="1923438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67" y="1378868"/>
            <a:ext cx="2769749" cy="192343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189" y="1378868"/>
            <a:ext cx="2567719" cy="1923438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273108" y="3430454"/>
            <a:ext cx="850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>
                <a:solidFill>
                  <a:schemeClr val="bg1"/>
                </a:solidFill>
              </a:rPr>
              <a:t>Gesù entra </a:t>
            </a:r>
            <a:r>
              <a:rPr lang="it-IT" i="1" dirty="0" smtClean="0">
                <a:solidFill>
                  <a:schemeClr val="bg1"/>
                </a:solidFill>
              </a:rPr>
              <a:t>in </a:t>
            </a:r>
            <a:r>
              <a:rPr lang="it-IT" i="1" dirty="0">
                <a:solidFill>
                  <a:schemeClr val="bg1"/>
                </a:solidFill>
              </a:rPr>
              <a:t>casa </a:t>
            </a:r>
            <a:r>
              <a:rPr lang="it-IT" i="1" dirty="0" smtClean="0">
                <a:solidFill>
                  <a:schemeClr val="bg1"/>
                </a:solidFill>
              </a:rPr>
              <a:t>a </a:t>
            </a:r>
            <a:r>
              <a:rPr lang="it-IT" i="1" dirty="0">
                <a:solidFill>
                  <a:schemeClr val="bg1"/>
                </a:solidFill>
              </a:rPr>
              <a:t>Cafarnao. Ha appena attraversato la città con i suoi </a:t>
            </a:r>
            <a:r>
              <a:rPr lang="it-IT" i="1" dirty="0" smtClean="0">
                <a:solidFill>
                  <a:schemeClr val="bg1"/>
                </a:solidFill>
              </a:rPr>
              <a:t>discepoli in ascolto dei </a:t>
            </a:r>
            <a:r>
              <a:rPr lang="it-IT" i="1" dirty="0">
                <a:solidFill>
                  <a:schemeClr val="bg1"/>
                </a:solidFill>
              </a:rPr>
              <a:t>loro </a:t>
            </a:r>
            <a:r>
              <a:rPr lang="it-IT" i="1" dirty="0" smtClean="0">
                <a:solidFill>
                  <a:schemeClr val="bg1"/>
                </a:solidFill>
              </a:rPr>
              <a:t>discorsi di competizione: “Chi tra noi è il più grande?”.</a:t>
            </a:r>
            <a:endParaRPr lang="it-IT" i="1" dirty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 In casa Gesù chiede loro di che cosa discutevano per la strada. La </a:t>
            </a:r>
            <a:r>
              <a:rPr lang="it-IT" i="1" dirty="0">
                <a:solidFill>
                  <a:schemeClr val="bg1"/>
                </a:solidFill>
              </a:rPr>
              <a:t>casa è il luogo intimo e </a:t>
            </a:r>
            <a:r>
              <a:rPr lang="it-IT" i="1" dirty="0" smtClean="0">
                <a:solidFill>
                  <a:schemeClr val="bg1"/>
                </a:solidFill>
              </a:rPr>
              <a:t>riservato in </a:t>
            </a:r>
            <a:r>
              <a:rPr lang="it-IT" i="1" dirty="0">
                <a:solidFill>
                  <a:schemeClr val="bg1"/>
                </a:solidFill>
              </a:rPr>
              <a:t>cui Gesù forma i</a:t>
            </a:r>
            <a:r>
              <a:rPr lang="it-IT" i="1" dirty="0" smtClean="0">
                <a:solidFill>
                  <a:schemeClr val="bg1"/>
                </a:solidFill>
              </a:rPr>
              <a:t> discepoli</a:t>
            </a:r>
            <a:r>
              <a:rPr lang="it-IT" i="1" dirty="0">
                <a:solidFill>
                  <a:schemeClr val="bg1"/>
                </a:solidFill>
              </a:rPr>
              <a:t>, accompagnandoli a rileggere i loro vissuti, a riflettere sulla </a:t>
            </a:r>
            <a:r>
              <a:rPr lang="it-IT" i="1" dirty="0" smtClean="0">
                <a:solidFill>
                  <a:schemeClr val="bg1"/>
                </a:solidFill>
              </a:rPr>
              <a:t>loro </a:t>
            </a:r>
            <a:r>
              <a:rPr lang="it-IT" i="1" dirty="0">
                <a:solidFill>
                  <a:schemeClr val="bg1"/>
                </a:solidFill>
              </a:rPr>
              <a:t>mentalità e </a:t>
            </a:r>
            <a:r>
              <a:rPr lang="it-IT" i="1" dirty="0" smtClean="0">
                <a:solidFill>
                  <a:schemeClr val="bg1"/>
                </a:solidFill>
              </a:rPr>
              <a:t>mostrando </a:t>
            </a:r>
            <a:r>
              <a:rPr lang="it-IT" i="1" dirty="0">
                <a:solidFill>
                  <a:schemeClr val="bg1"/>
                </a:solidFill>
              </a:rPr>
              <a:t>cosa conta veramente per chi vuole seguirlo.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La </a:t>
            </a:r>
            <a:r>
              <a:rPr lang="it-IT" i="1" dirty="0">
                <a:solidFill>
                  <a:schemeClr val="bg1"/>
                </a:solidFill>
              </a:rPr>
              <a:t>vera grandezza per i discepoli di Gesù è farsi piccoli e non essere potenti,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è </a:t>
            </a:r>
            <a:r>
              <a:rPr lang="it-IT" i="1" dirty="0">
                <a:solidFill>
                  <a:schemeClr val="bg1"/>
                </a:solidFill>
              </a:rPr>
              <a:t>servire e non </a:t>
            </a:r>
            <a:r>
              <a:rPr lang="it-IT" i="1" dirty="0" smtClean="0">
                <a:solidFill>
                  <a:schemeClr val="bg1"/>
                </a:solidFill>
              </a:rPr>
              <a:t>farsi </a:t>
            </a:r>
            <a:r>
              <a:rPr lang="it-IT" i="1" dirty="0">
                <a:solidFill>
                  <a:schemeClr val="bg1"/>
                </a:solidFill>
              </a:rPr>
              <a:t>servire.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Questo </a:t>
            </a:r>
            <a:r>
              <a:rPr lang="it-IT" i="1" dirty="0">
                <a:solidFill>
                  <a:schemeClr val="bg1"/>
                </a:solidFill>
              </a:rPr>
              <a:t>vive Gesù in prima persona e questo chiede a chi vuole essere suo </a:t>
            </a:r>
            <a:r>
              <a:rPr lang="it-IT" i="1" dirty="0" smtClean="0">
                <a:solidFill>
                  <a:schemeClr val="bg1"/>
                </a:solidFill>
              </a:rPr>
              <a:t>discepolo</a:t>
            </a:r>
            <a:r>
              <a:rPr lang="it-IT" i="1" dirty="0">
                <a:solidFill>
                  <a:schemeClr val="bg1"/>
                </a:solidFill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102" y="5845940"/>
            <a:ext cx="464765" cy="36406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5396" y="1376030"/>
            <a:ext cx="8308975" cy="1143000"/>
          </a:xfrm>
        </p:spPr>
        <p:txBody>
          <a:bodyPr/>
          <a:lstStyle/>
          <a:p>
            <a:r>
              <a:rPr lang="it-IT" sz="4400" i="1" dirty="0"/>
              <a:t>La </a:t>
            </a:r>
            <a:r>
              <a:rPr lang="it-IT" sz="4400" i="1" dirty="0" smtClean="0"/>
              <a:t>vita si racconta:</a:t>
            </a:r>
            <a:br>
              <a:rPr lang="it-IT" sz="4400" i="1" dirty="0" smtClean="0"/>
            </a:br>
            <a:r>
              <a:rPr lang="it-IT" sz="4400" dirty="0" smtClean="0"/>
              <a:t>Il luogo dell’attraverso: la casa.</a:t>
            </a:r>
            <a:endParaRPr lang="it-IT" sz="4400" i="1" dirty="0">
              <a:solidFill>
                <a:srgbClr val="FFFF00"/>
              </a:solidFill>
              <a:latin typeface="Impac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5396" y="2638114"/>
            <a:ext cx="8474128" cy="383525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it-IT" sz="1700" dirty="0" smtClean="0"/>
              <a:t>La casa è molto di più della sua metratura, dei suoi muri, della sua ubicazione, della sua classifica-zione catastale. La casa è parte integrante della vita personale e familiare, è un riferimento stabile, un fattore di identità, un elemento di serenità e di equilibrio. “</a:t>
            </a:r>
            <a:r>
              <a:rPr lang="it-IT" sz="1700" i="1" dirty="0" smtClean="0"/>
              <a:t>Essere a casa, tornare a casa, sentirsi a casa”</a:t>
            </a:r>
            <a:r>
              <a:rPr lang="it-IT" sz="1700" dirty="0" smtClean="0"/>
              <a:t> sono tutte espressioni che indicano quanto la casa rappresenti  un profondo senso di agio personale e di benessere con sé e con l’esterno. Le pareti fisiche hanno il fondamentale significato di </a:t>
            </a:r>
            <a:r>
              <a:rPr lang="it-IT" sz="1700" i="1" dirty="0" smtClean="0"/>
              <a:t>sicurezza</a:t>
            </a:r>
            <a:r>
              <a:rPr lang="it-IT" sz="1700" dirty="0" smtClean="0"/>
              <a:t> sin dai remoti tempi delle caverne. Al significato di rifugio sicuro si è aggiunto ben presto quello di </a:t>
            </a:r>
            <a:r>
              <a:rPr lang="it-IT" sz="1700" i="1" dirty="0" smtClean="0"/>
              <a:t>spazio</a:t>
            </a:r>
            <a:r>
              <a:rPr lang="it-IT" sz="1700" dirty="0" smtClean="0"/>
              <a:t> dove poter esprimere ciò che era più importante: le pareti delle caverne divennero espressione, narrazione, specchio dei contenuti affettivi, simbolici, comunitari e dunque riflesso del mondo interno ed esterno. Non diversamente, seppure in modo più articolato e complesso, oggi la casa è il luogo che meglio rappresenta la personalità di chi la abita, dalle sue parti più segrete e recondite a quelle condivise con gli altri.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it-IT" sz="11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600" dirty="0" smtClean="0"/>
              <a:t>Alcuni spunti da cui partire per il lavoro individuale e di gruppo: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600" dirty="0" smtClean="0">
                <a:solidFill>
                  <a:schemeClr val="bg2">
                    <a:lumMod val="75000"/>
                  </a:schemeClr>
                </a:solidFill>
              </a:rPr>
              <a:t>- Il taccuino: ascolto del brano “La mia casa” di Jovanotti </a:t>
            </a:r>
            <a:r>
              <a:rPr lang="it-IT" sz="1500" i="1" dirty="0">
                <a:solidFill>
                  <a:srgbClr val="FF0000"/>
                </a:solidFill>
              </a:rPr>
              <a:t>(</a:t>
            </a:r>
            <a:r>
              <a:rPr lang="it-IT" sz="1500" i="1" dirty="0">
                <a:solidFill>
                  <a:srgbClr val="FF0000"/>
                </a:solidFill>
                <a:hlinkClick r:id="rId3" action="ppaction://hlinkfile"/>
              </a:rPr>
              <a:t>allegato </a:t>
            </a:r>
            <a:r>
              <a:rPr lang="it-IT" sz="1500" i="1" dirty="0" smtClean="0">
                <a:solidFill>
                  <a:srgbClr val="FF0000"/>
                </a:solidFill>
                <a:hlinkClick r:id="rId3" action="ppaction://hlinkfile"/>
              </a:rPr>
              <a:t>1</a:t>
            </a:r>
            <a:r>
              <a:rPr lang="it-IT" sz="1500" i="1" dirty="0" smtClean="0">
                <a:solidFill>
                  <a:srgbClr val="FF0000"/>
                </a:solidFill>
              </a:rPr>
              <a:t>)</a:t>
            </a:r>
            <a:endParaRPr lang="it-IT" sz="15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600" dirty="0" smtClean="0">
                <a:solidFill>
                  <a:schemeClr val="bg2">
                    <a:lumMod val="75000"/>
                  </a:schemeClr>
                </a:solidFill>
              </a:rPr>
              <a:t>   - Dinamica di gruppo: “La lista della spesa”</a:t>
            </a:r>
            <a:r>
              <a:rPr lang="it-IT" sz="1600" i="1" dirty="0">
                <a:solidFill>
                  <a:srgbClr val="FF0000"/>
                </a:solidFill>
              </a:rPr>
              <a:t> </a:t>
            </a:r>
            <a:r>
              <a:rPr lang="it-IT" sz="1500" i="1" dirty="0">
                <a:solidFill>
                  <a:srgbClr val="FF0000"/>
                </a:solidFill>
              </a:rPr>
              <a:t>(</a:t>
            </a:r>
            <a:r>
              <a:rPr lang="it-IT" sz="1500" i="1" dirty="0">
                <a:solidFill>
                  <a:srgbClr val="FF0000"/>
                </a:solidFill>
                <a:hlinkClick r:id="rId4" action="ppaction://hlinkfile"/>
              </a:rPr>
              <a:t>allegato </a:t>
            </a:r>
            <a:r>
              <a:rPr lang="it-IT" sz="1500" i="1" dirty="0" smtClean="0">
                <a:solidFill>
                  <a:srgbClr val="FF0000"/>
                </a:solidFill>
                <a:hlinkClick r:id="rId4" action="ppaction://hlinkfile"/>
              </a:rPr>
              <a:t>2</a:t>
            </a:r>
            <a:r>
              <a:rPr lang="it-IT" sz="1500" i="1" dirty="0" smtClean="0">
                <a:solidFill>
                  <a:srgbClr val="FF0000"/>
                </a:solidFill>
              </a:rPr>
              <a:t>)</a:t>
            </a:r>
            <a:endParaRPr lang="it-IT" sz="15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600" dirty="0" smtClean="0">
                <a:solidFill>
                  <a:schemeClr val="bg2">
                    <a:lumMod val="75000"/>
                  </a:schemeClr>
                </a:solidFill>
              </a:rPr>
              <a:t>      - Riflessione a partire dal blog “</a:t>
            </a:r>
            <a:r>
              <a:rPr lang="it-IT" sz="1600" dirty="0" err="1" smtClean="0">
                <a:solidFill>
                  <a:schemeClr val="bg2">
                    <a:lumMod val="75000"/>
                  </a:schemeClr>
                </a:solidFill>
              </a:rPr>
              <a:t>Nonsolomamma</a:t>
            </a:r>
            <a:r>
              <a:rPr lang="it-IT" sz="1600" dirty="0" smtClean="0">
                <a:solidFill>
                  <a:schemeClr val="bg2">
                    <a:lumMod val="75000"/>
                  </a:schemeClr>
                </a:solidFill>
              </a:rPr>
              <a:t>” di Claudia De </a:t>
            </a:r>
            <a:r>
              <a:rPr lang="it-IT" sz="1600" dirty="0" err="1" smtClean="0">
                <a:solidFill>
                  <a:schemeClr val="bg2">
                    <a:lumMod val="75000"/>
                  </a:schemeClr>
                </a:solidFill>
              </a:rPr>
              <a:t>Nillo</a:t>
            </a:r>
            <a:endParaRPr lang="it-IT" sz="1600" i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600" i="1" dirty="0">
                <a:solidFill>
                  <a:srgbClr val="FF0000"/>
                </a:solidFill>
              </a:rPr>
              <a:t> </a:t>
            </a:r>
            <a:r>
              <a:rPr lang="it-IT" sz="1600" i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</a:t>
            </a:r>
            <a:r>
              <a:rPr lang="it-IT" sz="1500" i="1" dirty="0" smtClean="0">
                <a:solidFill>
                  <a:srgbClr val="FF0000"/>
                </a:solidFill>
              </a:rPr>
              <a:t>(</a:t>
            </a:r>
            <a:r>
              <a:rPr lang="it-IT" sz="1500" i="1" dirty="0">
                <a:solidFill>
                  <a:srgbClr val="FF0000"/>
                </a:solidFill>
                <a:hlinkClick r:id="rId5" action="ppaction://hlinkfile"/>
              </a:rPr>
              <a:t>allegato </a:t>
            </a:r>
            <a:r>
              <a:rPr lang="it-IT" sz="1500" i="1" dirty="0" smtClean="0">
                <a:solidFill>
                  <a:srgbClr val="FF0000"/>
                </a:solidFill>
                <a:hlinkClick r:id="rId5" action="ppaction://hlinkfile"/>
              </a:rPr>
              <a:t>3</a:t>
            </a:r>
            <a:r>
              <a:rPr lang="it-IT" sz="1500" i="1" dirty="0" smtClean="0">
                <a:solidFill>
                  <a:srgbClr val="FF0000"/>
                </a:solidFill>
              </a:rPr>
              <a:t>)</a:t>
            </a:r>
            <a:endParaRPr lang="it-IT" sz="1500" i="1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it-IT" sz="16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4160762" y="592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4509884" y="343072"/>
            <a:ext cx="4777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0867" y="5090280"/>
            <a:ext cx="2318657" cy="1447216"/>
          </a:xfrm>
          <a:prstGeom prst="rect">
            <a:avLst/>
          </a:prstGeom>
          <a:ln w="22225">
            <a:solidFill>
              <a:schemeClr val="accent3"/>
            </a:solidFill>
          </a:ln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3459" y="5469173"/>
            <a:ext cx="209781" cy="254000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61896" y="5723173"/>
            <a:ext cx="245533" cy="245533"/>
          </a:xfrm>
          <a:prstGeom prst="rect">
            <a:avLst/>
          </a:prstGeom>
        </p:spPr>
      </p:pic>
      <p:sp>
        <p:nvSpPr>
          <p:cNvPr id="13" name="CasellaDiTesto 4"/>
          <p:cNvSpPr txBox="1">
            <a:spLocks noChangeArrowheads="1"/>
          </p:cNvSpPr>
          <p:nvPr/>
        </p:nvSpPr>
        <p:spPr bwMode="auto">
          <a:xfrm>
            <a:off x="1038903" y="729699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172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86" y="3125872"/>
            <a:ext cx="3799114" cy="3324225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La Parola illumina:</a:t>
            </a:r>
            <a:br>
              <a:rPr lang="it-IT" i="1" dirty="0"/>
            </a:br>
            <a:r>
              <a:rPr lang="it-IT" dirty="0"/>
              <a:t>Cosa dice la Parola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1821" y="2958344"/>
            <a:ext cx="8308975" cy="3491753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La Parola: dal Vangelo secondo Marco (9,33-37</a:t>
            </a:r>
            <a:r>
              <a:rPr lang="it-IT" dirty="0" smtClean="0">
                <a:solidFill>
                  <a:schemeClr val="tx1"/>
                </a:solidFill>
              </a:rPr>
              <a:t>)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allegato 4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i="1" dirty="0" smtClean="0">
              <a:solidFill>
                <a:srgbClr val="FF0000"/>
              </a:solidFill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Parola alla mia 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commento al Vangelo </a:t>
            </a:r>
            <a:r>
              <a:rPr lang="it-IT" sz="1400" i="1" dirty="0">
                <a:solidFill>
                  <a:srgbClr val="FF0000"/>
                </a:solidFill>
                <a:hlinkClick r:id="rId4" action="ppaction://hlinkfile"/>
              </a:rPr>
              <a:t>(allegato 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5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</a:t>
            </a:r>
            <a:r>
              <a:rPr lang="it-IT" dirty="0"/>
              <a:t>dice la Parola </a:t>
            </a:r>
            <a:r>
              <a:rPr lang="it-IT" dirty="0" smtClean="0"/>
              <a:t>della </a:t>
            </a:r>
            <a:r>
              <a:rPr lang="it-IT" dirty="0"/>
              <a:t>mia </a:t>
            </a:r>
            <a:r>
              <a:rPr lang="it-IT" dirty="0" smtClean="0"/>
              <a:t>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riflessione personale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5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5" action="ppaction://hlinkfile"/>
              </a:rPr>
              <a:t>6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Parola della nostra 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condivisione in gruppo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6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6" action="ppaction://hlinkfile"/>
              </a:rPr>
              <a:t>7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mia Vita alla Parola: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 </a:t>
            </a:r>
            <a:r>
              <a:rPr lang="it-IT" i="1" dirty="0" smtClean="0"/>
              <a:t>preghiera</a:t>
            </a:r>
            <a:r>
              <a:rPr lang="it-IT" dirty="0" smtClean="0"/>
              <a:t>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7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7" action="ppaction://hlinkfile"/>
              </a:rPr>
              <a:t>8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025900" y="977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sp>
        <p:nvSpPr>
          <p:cNvPr id="12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6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La </a:t>
            </a:r>
            <a:r>
              <a:rPr lang="it-IT" i="1" dirty="0" smtClean="0"/>
              <a:t>Vita cambia:</a:t>
            </a:r>
            <a:r>
              <a:rPr lang="it-IT" i="1" dirty="0"/>
              <a:t/>
            </a:r>
            <a:br>
              <a:rPr lang="it-IT" i="1" dirty="0"/>
            </a:br>
            <a:r>
              <a:rPr lang="it-IT" dirty="0" smtClean="0"/>
              <a:t>dalla Parola alla Vita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5" y="2764649"/>
            <a:ext cx="5108575" cy="3491753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it-IT" dirty="0"/>
              <a:t>La casa è un "mondo" più privato, quello degli affetti umani, </a:t>
            </a:r>
            <a:r>
              <a:rPr lang="it-IT" dirty="0" smtClean="0"/>
              <a:t>delle relazioni </a:t>
            </a:r>
            <a:r>
              <a:rPr lang="it-IT" dirty="0"/>
              <a:t>intensamente </a:t>
            </a:r>
            <a:r>
              <a:rPr lang="it-IT" dirty="0" smtClean="0"/>
              <a:t>personali che costituiscono il mondo familiare. </a:t>
            </a:r>
            <a:r>
              <a:rPr lang="it-IT" dirty="0"/>
              <a:t>È il luogo che permette di </a:t>
            </a:r>
            <a:r>
              <a:rPr lang="it-IT" i="1" dirty="0"/>
              <a:t>svestire</a:t>
            </a:r>
            <a:r>
              <a:rPr lang="it-IT" dirty="0"/>
              <a:t> i nostri ruoli </a:t>
            </a:r>
            <a:r>
              <a:rPr lang="it-IT" dirty="0" smtClean="0"/>
              <a:t>per essere </a:t>
            </a:r>
            <a:r>
              <a:rPr lang="it-IT" dirty="0"/>
              <a:t>pienamente noi stessi. Qui, nella casa di Pietro, Gesù </a:t>
            </a:r>
            <a:r>
              <a:rPr lang="it-IT" dirty="0" smtClean="0"/>
              <a:t>decide di </a:t>
            </a:r>
            <a:r>
              <a:rPr lang="it-IT" dirty="0"/>
              <a:t>proseguire nella formazione dei discepoli, </a:t>
            </a:r>
            <a:r>
              <a:rPr lang="it-IT" dirty="0" smtClean="0"/>
              <a:t>consapevole che </a:t>
            </a:r>
            <a:r>
              <a:rPr lang="it-IT" dirty="0"/>
              <a:t>essi si sono distratti verso obiettivi </a:t>
            </a:r>
            <a:r>
              <a:rPr lang="it-IT" dirty="0" smtClean="0"/>
              <a:t>sbagliati.</a:t>
            </a:r>
            <a:endParaRPr lang="it-IT" dirty="0"/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it-IT" dirty="0"/>
              <a:t>Il gruppo si mette alla ricerca di luoghi in cui è possibile </a:t>
            </a:r>
            <a:r>
              <a:rPr lang="it-IT" dirty="0" smtClean="0"/>
              <a:t>avere relazioni </a:t>
            </a:r>
            <a:r>
              <a:rPr lang="it-IT" dirty="0"/>
              <a:t>intensamente personali, ma al tempo stesso di sequela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025900" y="977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658" y="2756646"/>
            <a:ext cx="3250642" cy="3536263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sp>
        <p:nvSpPr>
          <p:cNvPr id="12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679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La Vita cambia:</a:t>
            </a:r>
            <a:br>
              <a:rPr lang="it-IT" i="1" dirty="0"/>
            </a:br>
            <a:r>
              <a:rPr lang="it-IT" dirty="0" smtClean="0"/>
              <a:t>esercizi di laicità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5" y="2875109"/>
            <a:ext cx="8308975" cy="401064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Esercizi personali: </a:t>
            </a:r>
            <a:r>
              <a:rPr lang="it-IT" sz="1600" dirty="0" smtClean="0"/>
              <a:t>1. </a:t>
            </a:r>
            <a:r>
              <a:rPr lang="it-IT" sz="1600" dirty="0"/>
              <a:t>P</a:t>
            </a:r>
            <a:r>
              <a:rPr lang="it-IT" sz="1600" dirty="0" smtClean="0"/>
              <a:t>LANNING SETTIMANALE  2. ORGOGLIO O UMILTÀ?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2" action="ppaction://hlinkfile"/>
              </a:rPr>
              <a:t>allegato 9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Discernimento comunitario: </a:t>
            </a:r>
            <a:r>
              <a:rPr lang="it-IT" sz="1600" dirty="0" smtClean="0"/>
              <a:t>«DALL’</a:t>
            </a:r>
            <a:r>
              <a:rPr lang="it-IT" sz="1600" i="1" dirty="0" smtClean="0"/>
              <a:t>AMORIS LAETITIA</a:t>
            </a:r>
            <a:r>
              <a:rPr lang="it-IT" sz="1600" dirty="0" smtClean="0"/>
              <a:t>»</a:t>
            </a:r>
            <a:r>
              <a:rPr lang="it-IT" sz="1600" i="1" dirty="0" smtClean="0"/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allegato 10</a:t>
            </a:r>
            <a:r>
              <a:rPr lang="it-IT" sz="1400" i="1" dirty="0" smtClean="0">
                <a:solidFill>
                  <a:srgbClr val="FF0000"/>
                </a:solidFill>
              </a:rPr>
              <a:t>) </a:t>
            </a:r>
          </a:p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Video-esperienze: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    </a:t>
            </a:r>
            <a:r>
              <a:rPr lang="en-US" dirty="0">
                <a:solidFill>
                  <a:schemeClr val="tx1"/>
                </a:solidFill>
              </a:rPr>
              <a:t>- </a:t>
            </a:r>
            <a:r>
              <a:rPr lang="it-IT" dirty="0">
                <a:solidFill>
                  <a:schemeClr val="tx1"/>
                </a:solidFill>
              </a:rPr>
              <a:t>Cooperativa sociale “Madre Teresa” di Reggio </a:t>
            </a:r>
            <a:r>
              <a:rPr lang="it-IT" dirty="0" smtClean="0">
                <a:solidFill>
                  <a:schemeClr val="tx1"/>
                </a:solidFill>
              </a:rPr>
              <a:t>Emilia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allegato 11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r>
              <a:rPr lang="it-IT" dirty="0" smtClean="0">
                <a:solidFill>
                  <a:schemeClr val="tx1"/>
                </a:solidFill>
              </a:rPr>
              <a:t>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100" dirty="0">
                <a:solidFill>
                  <a:schemeClr val="tx1"/>
                </a:solidFill>
                <a:hlinkClick r:id="rId5"/>
              </a:rPr>
              <a:t> </a:t>
            </a:r>
            <a:r>
              <a:rPr lang="it-IT" sz="1100" dirty="0" smtClean="0">
                <a:solidFill>
                  <a:schemeClr val="tx1"/>
                </a:solidFill>
                <a:hlinkClick r:id="rId5"/>
              </a:rPr>
              <a:t>      </a:t>
            </a:r>
            <a:r>
              <a:rPr lang="pl-PL" sz="1100" dirty="0" smtClean="0">
                <a:solidFill>
                  <a:schemeClr val="tx1"/>
                </a:solidFill>
                <a:hlinkClick r:id="rId5"/>
              </a:rPr>
              <a:t>https</a:t>
            </a:r>
            <a:r>
              <a:rPr lang="pl-PL" sz="1100" dirty="0">
                <a:solidFill>
                  <a:schemeClr val="tx1"/>
                </a:solidFill>
                <a:hlinkClick r:id="rId5"/>
              </a:rPr>
              <a:t>://www.youtube.com/watch?v=</a:t>
            </a:r>
            <a:r>
              <a:rPr lang="pl-PL" sz="1100" dirty="0" smtClean="0">
                <a:solidFill>
                  <a:schemeClr val="tx1"/>
                </a:solidFill>
                <a:hlinkClick r:id="rId5"/>
              </a:rPr>
              <a:t>I_M1Ubr9zvE</a:t>
            </a:r>
            <a:r>
              <a:rPr lang="pl-PL" sz="1100" dirty="0" smtClean="0">
                <a:solidFill>
                  <a:schemeClr val="tx1"/>
                </a:solidFill>
              </a:rPr>
              <a:t> (LABORATORIO MANI IN PASTA 4’08’’)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1100" dirty="0" smtClean="0">
                <a:solidFill>
                  <a:schemeClr val="tx1"/>
                </a:solidFill>
                <a:hlinkClick r:id="rId6"/>
              </a:rPr>
              <a:t>       https</a:t>
            </a:r>
            <a:r>
              <a:rPr lang="pl-PL" sz="1100" dirty="0">
                <a:solidFill>
                  <a:schemeClr val="tx1"/>
                </a:solidFill>
                <a:hlinkClick r:id="rId6"/>
              </a:rPr>
              <a:t>://www.youtube.com/watch?v=</a:t>
            </a:r>
            <a:r>
              <a:rPr lang="pl-PL" sz="1100" dirty="0" smtClean="0">
                <a:solidFill>
                  <a:schemeClr val="tx1"/>
                </a:solidFill>
                <a:hlinkClick r:id="rId6"/>
              </a:rPr>
              <a:t>LMbzyieLlPs</a:t>
            </a:r>
            <a:r>
              <a:rPr lang="pl-PL" sz="1100" dirty="0" smtClean="0">
                <a:solidFill>
                  <a:schemeClr val="tx1"/>
                </a:solidFill>
              </a:rPr>
              <a:t>  (SIAMO NOI 10’)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1100" dirty="0" smtClean="0">
                <a:solidFill>
                  <a:schemeClr val="tx1"/>
                </a:solidFill>
              </a:rPr>
              <a:t>   </a:t>
            </a:r>
            <a:endParaRPr lang="pl-PL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    - Casa Giovanna </a:t>
            </a:r>
            <a:r>
              <a:rPr lang="it-IT" dirty="0" err="1" smtClean="0"/>
              <a:t>Antida</a:t>
            </a:r>
            <a:r>
              <a:rPr lang="it-IT" dirty="0" smtClean="0"/>
              <a:t> di Napoli   </a:t>
            </a:r>
            <a:r>
              <a:rPr lang="it-IT" sz="1400" i="1" dirty="0" smtClean="0">
                <a:solidFill>
                  <a:srgbClr val="FF0000"/>
                </a:solidFill>
              </a:rPr>
              <a:t>	(</a:t>
            </a:r>
            <a:r>
              <a:rPr lang="it-IT" sz="1400" i="1" dirty="0" smtClean="0">
                <a:solidFill>
                  <a:srgbClr val="FF0000"/>
                </a:solidFill>
                <a:hlinkClick r:id="rId7" action="ppaction://hlinkfile"/>
              </a:rPr>
              <a:t>allegato 12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r>
              <a:rPr lang="it-IT" dirty="0" smtClean="0"/>
              <a:t>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000" dirty="0" smtClean="0">
                <a:solidFill>
                  <a:schemeClr val="tx1"/>
                </a:solidFill>
              </a:rPr>
              <a:t>        </a:t>
            </a:r>
            <a:r>
              <a:rPr lang="en-US" sz="1000" dirty="0">
                <a:solidFill>
                  <a:schemeClr val="bg1"/>
                </a:solidFill>
                <a:hlinkClick r:id="rId8"/>
              </a:rPr>
              <a:t>h</a:t>
            </a:r>
            <a:r>
              <a:rPr lang="en-US" sz="1000" dirty="0">
                <a:solidFill>
                  <a:srgbClr val="1BBCFF"/>
                </a:solidFill>
                <a:hlinkClick r:id="rId8"/>
              </a:rPr>
              <a:t>ttps://www.youtube.com/watch?v=wdEpwT1jLlE&amp;feature=youtu.be&amp;list=</a:t>
            </a:r>
            <a:r>
              <a:rPr lang="en-US" sz="1000" dirty="0" smtClean="0">
                <a:solidFill>
                  <a:srgbClr val="1BBCFF"/>
                </a:solidFill>
                <a:hlinkClick r:id="rId8"/>
              </a:rPr>
              <a:t>PL5OaUCGYi5KcVw2kHpcMESQJUYQTWUkUf</a:t>
            </a:r>
            <a:endParaRPr lang="en-US" sz="1000" dirty="0" smtClean="0">
              <a:solidFill>
                <a:srgbClr val="1BBCFF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solidFill>
                <a:srgbClr val="1BBCFF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000" dirty="0">
              <a:solidFill>
                <a:schemeClr val="tx1"/>
              </a:solidFill>
            </a:endParaRP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025900" y="977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1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594929" y="235858"/>
            <a:ext cx="2331357" cy="934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6527" y="4879419"/>
            <a:ext cx="1328703" cy="11984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415925" y="4971143"/>
            <a:ext cx="300718" cy="371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77056">
            <a:off x="7501915" y="3374571"/>
            <a:ext cx="860623" cy="1270000"/>
          </a:xfrm>
          <a:prstGeom prst="rect">
            <a:avLst/>
          </a:prstGeom>
          <a:ln w="19050">
            <a:solidFill>
              <a:srgbClr val="B24460"/>
            </a:solidFill>
          </a:ln>
        </p:spPr>
      </p:pic>
    </p:spTree>
    <p:extLst>
      <p:ext uri="{BB962C8B-B14F-4D97-AF65-F5344CB8AC3E}">
        <p14:creationId xmlns:p14="http://schemas.microsoft.com/office/powerpoint/2010/main" val="1079661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5925" y="1338837"/>
            <a:ext cx="8308975" cy="1143000"/>
          </a:xfrm>
        </p:spPr>
        <p:txBody>
          <a:bodyPr/>
          <a:lstStyle/>
          <a:p>
            <a:r>
              <a:rPr lang="it-IT" dirty="0" smtClean="0"/>
              <a:t>Riflessi della cultura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9641" y="2847361"/>
            <a:ext cx="8308975" cy="3491753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Opera d'arte: "Cena a casa di Simone" del </a:t>
            </a:r>
            <a:r>
              <a:rPr lang="it-IT" dirty="0" smtClean="0"/>
              <a:t>Veronese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2" action="ppaction://hlinkfile"/>
              </a:rPr>
              <a:t>allegato 13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it-IT" dirty="0"/>
              <a:t>Film: </a:t>
            </a:r>
            <a:r>
              <a:rPr lang="it-IT" dirty="0" smtClean="0"/>
              <a:t>“La </a:t>
            </a:r>
            <a:r>
              <a:rPr lang="it-IT" dirty="0"/>
              <a:t>Famiglia </a:t>
            </a:r>
            <a:r>
              <a:rPr lang="it-IT" dirty="0" err="1" smtClean="0"/>
              <a:t>Bélier</a:t>
            </a:r>
            <a:r>
              <a:rPr lang="it-IT" dirty="0" smtClean="0"/>
              <a:t>”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allegato 14</a:t>
            </a:r>
            <a:r>
              <a:rPr lang="it-IT" sz="1400" i="1" dirty="0" smtClean="0">
                <a:solidFill>
                  <a:srgbClr val="FF0000"/>
                </a:solidFill>
              </a:rPr>
              <a:t>)                                                                                                                                          </a:t>
            </a:r>
            <a:r>
              <a:rPr lang="it-IT" dirty="0" smtClean="0"/>
              <a:t>              </a:t>
            </a:r>
            <a:r>
              <a:rPr lang="it-IT" sz="1900" dirty="0" smtClean="0"/>
              <a:t>“Il condominio dei cuori infranti” &amp; “Brooklyn”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allegato 15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dirty="0"/>
          </a:p>
          <a:p>
            <a:pPr>
              <a:lnSpc>
                <a:spcPct val="120000"/>
              </a:lnSpc>
            </a:pPr>
            <a:r>
              <a:rPr lang="it-IT" dirty="0" smtClean="0"/>
              <a:t>Libri: 							                J.SARAMAGO, “Cecità”, Feltrinelli, 1995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5" action="ppaction://hlinkfile"/>
              </a:rPr>
              <a:t>allegato 16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r>
              <a:rPr lang="it-IT" dirty="0" smtClean="0"/>
              <a:t>                                                                                    J.COE, “La famiglia </a:t>
            </a:r>
            <a:r>
              <a:rPr lang="it-IT" dirty="0" err="1" smtClean="0"/>
              <a:t>Winshaw</a:t>
            </a:r>
            <a:r>
              <a:rPr lang="it-IT" dirty="0" smtClean="0"/>
              <a:t>”, Feltrinelli</a:t>
            </a:r>
            <a:r>
              <a:rPr lang="it-IT" dirty="0"/>
              <a:t>, </a:t>
            </a:r>
            <a:r>
              <a:rPr lang="it-IT" dirty="0" smtClean="0"/>
              <a:t>1994                                                                 G.G.MÀRQUEZ, “</a:t>
            </a:r>
            <a:r>
              <a:rPr lang="it-IT" dirty="0"/>
              <a:t>Cent’anni di solitudine”, </a:t>
            </a:r>
            <a:r>
              <a:rPr lang="it-IT" dirty="0" smtClean="0"/>
              <a:t>Harper 2007                                             , </a:t>
            </a:r>
            <a:r>
              <a:rPr lang="it-IT" dirty="0" err="1" smtClean="0"/>
              <a:t>A.ASLAN“</a:t>
            </a:r>
            <a:r>
              <a:rPr lang="it-IT" dirty="0" err="1"/>
              <a:t>La</a:t>
            </a:r>
            <a:r>
              <a:rPr lang="it-IT" dirty="0"/>
              <a:t> masseria delle allodole”, </a:t>
            </a:r>
            <a:r>
              <a:rPr lang="it-IT" dirty="0" smtClean="0"/>
              <a:t>2004 </a:t>
            </a:r>
            <a:endParaRPr lang="it-IT" sz="1400" dirty="0" smtClean="0"/>
          </a:p>
          <a:p>
            <a:pPr marL="0" indent="0">
              <a:buNone/>
            </a:pPr>
            <a:r>
              <a:rPr lang="it-IT" sz="3200" b="1" dirty="0" smtClean="0">
                <a:solidFill>
                  <a:schemeClr val="bg2">
                    <a:lumMod val="75000"/>
                  </a:schemeClr>
                </a:solidFill>
              </a:rPr>
              <a:t>Preghiera</a:t>
            </a:r>
            <a:r>
              <a:rPr lang="it-IT" sz="1400" dirty="0" smtClean="0"/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6" action="ppaction://hlinkfile"/>
              </a:rPr>
              <a:t>allegato 17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i="1" dirty="0">
              <a:solidFill>
                <a:srgbClr val="FF0000"/>
              </a:solidFill>
            </a:endParaRPr>
          </a:p>
        </p:txBody>
      </p:sp>
      <p:pic>
        <p:nvPicPr>
          <p:cNvPr id="4" name="Immagine 3" descr="Risultati immagini per riassunto del film la famiglia belier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74288">
            <a:off x="7414003" y="4485773"/>
            <a:ext cx="1311729" cy="972729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Immagine 4" descr="Risultati immagini per dipinto veronese cena a casa di simone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627019">
            <a:off x="6280534" y="3074453"/>
            <a:ext cx="2413547" cy="1084310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6594929" y="235858"/>
            <a:ext cx="2331357" cy="934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12" name="image2.jpg" descr="http://static.lafeltrinelli.it/static/frontside/xxl/821/3958821_253220.jpg"/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6201845" y="4822373"/>
            <a:ext cx="928297" cy="1476828"/>
          </a:xfrm>
          <a:prstGeom prst="rect">
            <a:avLst/>
          </a:prstGeom>
          <a:ln w="19050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1469752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posizione">
  <a:themeElements>
    <a:clrScheme name="Esposizione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sposizione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Esposizion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Esposizione.thmx</Template>
  <TotalTime>7105</TotalTime>
  <Words>540</Words>
  <Application>Microsoft Office PowerPoint</Application>
  <PresentationFormat>Presentazione su schermo (4:3)</PresentationFormat>
  <Paragraphs>65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Esposizione</vt:lpstr>
      <vt:lpstr>ATTRAVERSO</vt:lpstr>
      <vt:lpstr>La vita si racconta: Il luogo dell’attraverso: la casa.</vt:lpstr>
      <vt:lpstr>La Parola illumina: Cosa dice la Parola</vt:lpstr>
      <vt:lpstr>La Vita cambia: dalla Parola alla Vita </vt:lpstr>
      <vt:lpstr>La Vita cambia: esercizi di laicità</vt:lpstr>
      <vt:lpstr>Riflessi della cultura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Cavazzoni</cp:lastModifiedBy>
  <cp:revision>123</cp:revision>
  <cp:lastPrinted>2017-09-20T07:37:48Z</cp:lastPrinted>
  <dcterms:created xsi:type="dcterms:W3CDTF">2016-08-22T20:34:07Z</dcterms:created>
  <dcterms:modified xsi:type="dcterms:W3CDTF">2017-10-05T20:28:04Z</dcterms:modified>
</cp:coreProperties>
</file>