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7" r:id="rId1"/>
  </p:sldMasterIdLst>
  <p:sldIdLst>
    <p:sldId id="257" r:id="rId2"/>
    <p:sldId id="259" r:id="rId3"/>
    <p:sldId id="261" r:id="rId4"/>
    <p:sldId id="264" r:id="rId5"/>
    <p:sldId id="265" r:id="rId6"/>
    <p:sldId id="267" r:id="rId7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7E841"/>
    <a:srgbClr val="FF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Home.png"/>
          <p:cNvPicPr>
            <a:picLocks noChangeAspect="1"/>
          </p:cNvPicPr>
          <p:nvPr/>
        </p:nvPicPr>
        <p:blipFill>
          <a:blip r:embed="rId2"/>
          <a:srcRect t="-93973"/>
          <a:stretch>
            <a:fillRect/>
          </a:stretch>
        </p:blipFill>
        <p:spPr>
          <a:xfrm>
            <a:off x="179294" y="1183341"/>
            <a:ext cx="8787384" cy="5276725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7513" y="2168338"/>
            <a:ext cx="8307387" cy="1619250"/>
          </a:xfrm>
        </p:spPr>
        <p:txBody>
          <a:bodyPr/>
          <a:lstStyle>
            <a:lvl1pPr algn="ctr">
              <a:defRPr sz="480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7513" y="3810000"/>
            <a:ext cx="8307387" cy="753036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" name="Picture 7" descr="DirectionalButtons-RightOnl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2266" y="533400"/>
            <a:ext cx="752475" cy="352425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93E4AAA4-6363-4581-962D-1ACCC2D600C5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466850"/>
            <a:ext cx="8308039" cy="1128432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07224" y="2623296"/>
            <a:ext cx="4717676" cy="383129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30213" y="2770187"/>
            <a:ext cx="3429093" cy="3576825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con didascalia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182880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5298140" y="1169894"/>
            <a:ext cx="3671047" cy="52760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sopr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182880" y="1169894"/>
            <a:ext cx="8787384" cy="2106706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82880" y="3281082"/>
            <a:ext cx="8787384" cy="3174582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3329268"/>
            <a:ext cx="8346141" cy="1014132"/>
          </a:xfrm>
        </p:spPr>
        <p:txBody>
          <a:bodyPr anchor="b"/>
          <a:lstStyle>
            <a:lvl1pPr algn="l"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4343399"/>
            <a:ext cx="8346141" cy="190976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magini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wireframeOverlay-PCVertical.png"/>
          <p:cNvPicPr>
            <a:picLocks noChangeAspect="1"/>
          </p:cNvPicPr>
          <p:nvPr/>
        </p:nvPicPr>
        <p:blipFill>
          <a:blip r:embed="rId2"/>
          <a:srcRect b="-123309"/>
          <a:stretch>
            <a:fillRect/>
          </a:stretch>
        </p:blipFill>
        <p:spPr>
          <a:xfrm>
            <a:off x="3835212" y="1179575"/>
            <a:ext cx="5133975" cy="527501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0" y="1680882"/>
            <a:ext cx="431389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1000" y="2837329"/>
            <a:ext cx="4313891" cy="341583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182880" y="1179576"/>
            <a:ext cx="3671047" cy="220531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0" name="Picture Placeholder 10"/>
          <p:cNvSpPr>
            <a:spLocks noGrp="1"/>
          </p:cNvSpPr>
          <p:nvPr>
            <p:ph type="pic" sz="quarter" idx="15"/>
          </p:nvPr>
        </p:nvSpPr>
        <p:spPr>
          <a:xfrm>
            <a:off x="2015983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2" name="Picture Placeholder 10"/>
          <p:cNvSpPr>
            <a:spLocks noGrp="1"/>
          </p:cNvSpPr>
          <p:nvPr>
            <p:ph type="pic" sz="quarter" idx="16"/>
          </p:nvPr>
        </p:nvSpPr>
        <p:spPr>
          <a:xfrm>
            <a:off x="182880" y="3383280"/>
            <a:ext cx="1837944" cy="3072384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82000" y="1219200"/>
            <a:ext cx="533400" cy="365125"/>
          </a:xfrm>
        </p:spPr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VerticalTC.png"/>
          <p:cNvPicPr>
            <a:picLocks noChangeAspect="1"/>
          </p:cNvPicPr>
          <p:nvPr/>
        </p:nvPicPr>
        <p:blipFill>
          <a:blip r:embed="rId2"/>
          <a:srcRect t="-93650"/>
          <a:stretch>
            <a:fillRect/>
          </a:stretch>
        </p:blipFill>
        <p:spPr>
          <a:xfrm>
            <a:off x="7445188" y="1178128"/>
            <a:ext cx="1524000" cy="5275339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40705" y="1398494"/>
            <a:ext cx="1447800" cy="4849906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17513" y="1398494"/>
            <a:ext cx="6669087" cy="4849906"/>
          </a:xfrm>
        </p:spPr>
        <p:txBody>
          <a:bodyPr vert="eaVert"/>
          <a:lstStyle>
            <a:lvl5pPr>
              <a:defRPr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rmula di chiusu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5" name="Rectangle 4"/>
          <p:cNvSpPr/>
          <p:nvPr/>
        </p:nvSpPr>
        <p:spPr>
          <a:xfrm>
            <a:off x="182880" y="1179576"/>
            <a:ext cx="8787384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Picture 5" descr="DirectionalButtons-LeftOnlyOnl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488" y="538163"/>
            <a:ext cx="752475" cy="3524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925" y="2756646"/>
            <a:ext cx="8308975" cy="349175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TCFull.png"/>
          <p:cNvPicPr>
            <a:picLocks noChangeAspect="1"/>
          </p:cNvPicPr>
          <p:nvPr/>
        </p:nvPicPr>
        <p:blipFill>
          <a:blip r:embed="rId2"/>
          <a:srcRect l="-198711"/>
          <a:stretch>
            <a:fillRect/>
          </a:stretch>
        </p:blipFill>
        <p:spPr>
          <a:xfrm>
            <a:off x="177999" y="1179576"/>
            <a:ext cx="8788373" cy="527608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Tx/>
              <a:defRPr>
                <a:solidFill>
                  <a:schemeClr val="bg1"/>
                </a:solidFill>
              </a:defRPr>
            </a:lvl1pPr>
            <a:lvl2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2pPr>
            <a:lvl3pPr>
              <a:buClrTx/>
              <a:defRPr>
                <a:solidFill>
                  <a:schemeClr val="bg1"/>
                </a:solidFill>
              </a:defRPr>
            </a:lvl3pPr>
            <a:lvl4pPr>
              <a:buClr>
                <a:schemeClr val="bg1">
                  <a:lumMod val="75000"/>
                </a:schemeClr>
              </a:buClr>
              <a:defRPr>
                <a:solidFill>
                  <a:schemeClr val="bg1"/>
                </a:solidFill>
              </a:defRPr>
            </a:lvl4pPr>
            <a:lvl5pPr>
              <a:buClrTx/>
              <a:defRPr>
                <a:solidFill>
                  <a:schemeClr val="bg1"/>
                </a:solidFill>
              </a:defRPr>
            </a:lvl5pPr>
            <a:lvl6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6pPr>
            <a:lvl7pPr>
              <a:buClr>
                <a:schemeClr val="bg1"/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7pPr>
            <a:lvl8pPr>
              <a:buClr>
                <a:schemeClr val="bg1">
                  <a:lumMod val="75000"/>
                </a:schemeClr>
              </a:buClr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8pPr>
            <a:lvl9pPr>
              <a:buClr>
                <a:schemeClr val="bg1"/>
              </a:buClr>
              <a:defRPr sz="18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ireframeOverlay-SectionH.png"/>
          <p:cNvPicPr>
            <a:picLocks noChangeAspect="1"/>
          </p:cNvPicPr>
          <p:nvPr/>
        </p:nvPicPr>
        <p:blipFill>
          <a:blip r:embed="rId2"/>
          <a:srcRect r="-91875"/>
          <a:stretch>
            <a:fillRect/>
          </a:stretch>
        </p:blipFill>
        <p:spPr>
          <a:xfrm>
            <a:off x="182880" y="1179576"/>
            <a:ext cx="8785105" cy="5276088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3429000"/>
            <a:ext cx="6591300" cy="1371600"/>
          </a:xfrm>
        </p:spPr>
        <p:txBody>
          <a:bodyPr anchor="b" anchorCtr="0"/>
          <a:lstStyle>
            <a:lvl1pPr algn="r">
              <a:defRPr sz="4800" b="0" cap="none" baseline="0"/>
            </a:lvl1pPr>
          </a:lstStyle>
          <a:p>
            <a:r>
              <a:rPr lang="it-IT" smtClean="0"/>
              <a:t>Fare clic per modificare stile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4800599"/>
            <a:ext cx="6591300" cy="1066801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6859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3214" y="2770188"/>
            <a:ext cx="3840480" cy="3464765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6859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859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73752" y="2675964"/>
            <a:ext cx="3840480" cy="645459"/>
          </a:xfrm>
        </p:spPr>
        <p:txBody>
          <a:bodyPr anchor="ctr" anchorCtr="0">
            <a:normAutofit/>
          </a:bodyPr>
          <a:lstStyle>
            <a:lvl1pPr marL="0" indent="0" algn="ctr">
              <a:spcBef>
                <a:spcPts val="300"/>
              </a:spcBef>
              <a:buNone/>
              <a:defRPr sz="2400" b="0">
                <a:solidFill>
                  <a:schemeClr val="bg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73752" y="3307976"/>
            <a:ext cx="3840480" cy="2925762"/>
          </a:xfrm>
        </p:spPr>
        <p:txBody>
          <a:bodyPr>
            <a:normAutofit/>
          </a:bodyPr>
          <a:lstStyle>
            <a:lvl1pPr>
              <a:spcBef>
                <a:spcPts val="1800"/>
              </a:spcBef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>
              <a:defRPr lang="en-US" sz="18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>
              <a:defRPr sz="18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ireframeOverlay-Cont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294" y="1179576"/>
            <a:ext cx="8787384" cy="1440702"/>
          </a:xfrm>
          <a:prstGeom prst="rect">
            <a:avLst/>
          </a:prstGeom>
          <a:gradFill>
            <a:gsLst>
              <a:gs pos="0">
                <a:schemeClr val="tx2"/>
              </a:gs>
              <a:gs pos="100000">
                <a:schemeClr val="bg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reframeOverlay-ContentCap.png"/>
          <p:cNvPicPr>
            <a:picLocks noChangeAspect="1"/>
          </p:cNvPicPr>
          <p:nvPr/>
        </p:nvPicPr>
        <p:blipFill>
          <a:blip r:embed="rId2"/>
          <a:srcRect b="-135871"/>
          <a:stretch>
            <a:fillRect/>
          </a:stretch>
        </p:blipFill>
        <p:spPr>
          <a:xfrm>
            <a:off x="182880" y="1179575"/>
            <a:ext cx="4228522" cy="527403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tx2"/>
              </a:gs>
            </a:gsLst>
            <a:lin ang="5400000" scaled="0"/>
          </a:gradFill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859" y="1680882"/>
            <a:ext cx="3697941" cy="1162050"/>
          </a:xfrm>
        </p:spPr>
        <p:txBody>
          <a:bodyPr anchor="b"/>
          <a:lstStyle>
            <a:lvl1pPr algn="l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2341" y="1600200"/>
            <a:ext cx="4101353" cy="46529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6859" y="2837329"/>
            <a:ext cx="3697941" cy="3415834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600"/>
              </a:spcBef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tx1">
                  <a:lumMod val="50000"/>
                  <a:lumOff val="50000"/>
                </a:schemeClr>
              </a:buClr>
              <a:buSzPct val="70000"/>
              <a:buFont typeface="Wingdings" pitchFamily="2" charset="2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15925" y="1456765"/>
            <a:ext cx="8308975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15925" y="2770188"/>
            <a:ext cx="8308975" cy="3478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0105" y="6454588"/>
            <a:ext cx="2398059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3CC3D5-CFD4-314B-AA71-1F7766861EE4}" type="datetimeFigureOut">
              <a:rPr lang="it-IT" smtClean="0"/>
              <a:pPr/>
              <a:t>05/10/2017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976" y="6454588"/>
            <a:ext cx="3657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0" y="121920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8327B13-EE46-1148-A2C3-E262B704F86D}" type="slidenum">
              <a:rPr lang="it-IT" smtClean="0"/>
              <a:pPr/>
              <a:t>‹N›</a:t>
            </a:fld>
            <a:endParaRPr lang="it-IT"/>
          </a:p>
        </p:txBody>
      </p:sp>
      <p:pic>
        <p:nvPicPr>
          <p:cNvPr id="7" name="Picture 6" descr="HomeButton.png">
            <a:hlinkClick r:id="" action="ppaction://hlinkshowjump?jump=firstslide"/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2450" y="526116"/>
            <a:ext cx="457200" cy="352425"/>
          </a:xfrm>
          <a:prstGeom prst="rect">
            <a:avLst/>
          </a:prstGeom>
        </p:spPr>
      </p:pic>
      <p:pic>
        <p:nvPicPr>
          <p:cNvPr id="10" name="Picture 9" descr="DirectionalButtons-Full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7826188" y="526116"/>
            <a:ext cx="752475" cy="35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2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l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tx1">
            <a:lumMod val="85000"/>
            <a:lumOff val="15000"/>
          </a:schemeClr>
        </a:buClr>
        <a:buSzPct val="70000"/>
        <a:buFont typeface="Wingdings" pitchFamily="2" charset="2"/>
        <a:buChar char="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0000"/>
        <a:buFont typeface="Wingdings" pitchFamily="2" charset="2"/>
        <a:buChar char="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Allegato%20slide%201.pdf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llegato%20slide%202.pdf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Allegato%20slide%203.pdf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Allegato%20slide%204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Allegato%20slide%205%20Riflessi%20della%20%20cultura%201.pdf" TargetMode="External"/><Relationship Id="rId2" Type="http://schemas.openxmlformats.org/officeDocument/2006/relationships/hyperlink" Target="Allegato%20slide%205%20Riflessi%20della%20%20cultura%202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873529" y="273362"/>
            <a:ext cx="5119385" cy="918349"/>
          </a:xfrm>
        </p:spPr>
        <p:txBody>
          <a:bodyPr>
            <a:normAutofit fontScale="90000"/>
          </a:bodyPr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ATTRAVERSO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-286541" y="5880673"/>
            <a:ext cx="9647759" cy="676632"/>
          </a:xfrm>
        </p:spPr>
        <p:txBody>
          <a:bodyPr>
            <a:noAutofit/>
          </a:bodyPr>
          <a:lstStyle/>
          <a:p>
            <a:r>
              <a:rPr lang="it-IT" sz="29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QUINTA TAPPA : Seguire </a:t>
            </a:r>
            <a:r>
              <a:rPr lang="it-IT" sz="2900" b="1" dirty="0">
                <a:solidFill>
                  <a:srgbClr val="FFFF00"/>
                </a:solidFill>
                <a:latin typeface="Arial Rounded MT Bold"/>
                <a:cs typeface="Arial Rounded MT Bold"/>
              </a:rPr>
              <a:t>G</a:t>
            </a:r>
            <a:r>
              <a:rPr lang="it-IT" sz="2900" b="1" dirty="0" smtClean="0">
                <a:solidFill>
                  <a:srgbClr val="FFFF00"/>
                </a:solidFill>
                <a:latin typeface="Arial Rounded MT Bold"/>
                <a:cs typeface="Arial Rounded MT Bold"/>
              </a:rPr>
              <a:t>esù alla tomba vuota</a:t>
            </a:r>
            <a:endParaRPr lang="it-IT" sz="2900" b="1" dirty="0">
              <a:solidFill>
                <a:srgbClr val="FFFF00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b="1" dirty="0" smtClean="0">
                <a:solidFill>
                  <a:schemeClr val="accent3"/>
                </a:solidFill>
              </a:rPr>
              <a:t>Azione Cattolica </a:t>
            </a:r>
            <a:r>
              <a:rPr lang="it-IT" sz="1800" b="1" dirty="0">
                <a:solidFill>
                  <a:schemeClr val="accent3"/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8" name="Immagine 7" descr="ATTRAVERSOfoto00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428" y="3501454"/>
            <a:ext cx="1841500" cy="2235200"/>
          </a:xfrm>
          <a:prstGeom prst="rect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</p:pic>
      <p:pic>
        <p:nvPicPr>
          <p:cNvPr id="10" name="Immagine 9" descr="ATTRAVERSOfoto003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805" y="1548231"/>
            <a:ext cx="1767322" cy="2656995"/>
          </a:xfrm>
          <a:prstGeom prst="rect">
            <a:avLst/>
          </a:prstGeom>
          <a:ln w="19050">
            <a:solidFill>
              <a:schemeClr val="accent3"/>
            </a:solidFill>
          </a:ln>
        </p:spPr>
      </p:pic>
      <p:pic>
        <p:nvPicPr>
          <p:cNvPr id="12" name="Immagine 11" descr="ATTRAVERSOfoto004.pd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785" y="1361936"/>
            <a:ext cx="1723713" cy="1969958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5006" y="1361936"/>
            <a:ext cx="2487607" cy="1861693"/>
          </a:xfrm>
          <a:prstGeom prst="rect">
            <a:avLst/>
          </a:prstGeom>
          <a:ln w="19050">
            <a:solidFill>
              <a:srgbClr val="77E841"/>
            </a:solidFill>
          </a:ln>
        </p:spPr>
      </p:pic>
      <p:pic>
        <p:nvPicPr>
          <p:cNvPr id="14" name="Immagin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83439" y="3730343"/>
            <a:ext cx="3758896" cy="2006311"/>
          </a:xfrm>
          <a:prstGeom prst="rect">
            <a:avLst/>
          </a:prstGeom>
          <a:ln w="19050">
            <a:solidFill>
              <a:srgbClr val="0000FF"/>
            </a:solidFill>
          </a:ln>
        </p:spPr>
      </p:pic>
      <p:pic>
        <p:nvPicPr>
          <p:cNvPr id="7" name="Immagine 6" descr="ATTRAVERSOfoto001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4" y="1539989"/>
            <a:ext cx="1818253" cy="28067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  <p:extLst>
      <p:ext uri="{BB962C8B-B14F-4D97-AF65-F5344CB8AC3E}">
        <p14:creationId xmlns:p14="http://schemas.microsoft.com/office/powerpoint/2010/main" val="174476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Risultati immagini per la tomba vuo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974" y="1200838"/>
            <a:ext cx="8827890" cy="4737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19489" y="1200838"/>
            <a:ext cx="8394853" cy="4803354"/>
          </a:xfrm>
        </p:spPr>
        <p:txBody>
          <a:bodyPr>
            <a:normAutofit/>
          </a:bodyPr>
          <a:lstStyle/>
          <a:p>
            <a:pPr algn="just"/>
            <a:r>
              <a:rPr lang="it-IT" sz="2000" dirty="0" smtClean="0">
                <a:solidFill>
                  <a:schemeClr val="bg2"/>
                </a:solidFill>
              </a:rPr>
              <a:t>L’ultimo luogo attraversato da Gesù è la tomba, quella tomba in cui viene sepolto morto e da cui esce vincitore e vivo. La tomba è vuota e così la trovano le donne che, al mattino di quella domenica, vanno a visitarlo per compiere i riti della sepoltura. Dalla tomba Gesù risorge, ma le donne sono piene di paura e non credono e non lo fanno neppure i discepoli che l’hanno seguito per le strade, nelle città, al tempio e che lui ha personalmente formato nell’intimità della casa.</a:t>
            </a:r>
          </a:p>
          <a:p>
            <a:pPr algn="just"/>
            <a:r>
              <a:rPr lang="it-IT" sz="2000" dirty="0" smtClean="0">
                <a:solidFill>
                  <a:schemeClr val="bg2"/>
                </a:solidFill>
              </a:rPr>
              <a:t>Gesù con la sua resurrezione chiede ai discepoli e discepole di misurarsi con il mistero della morte e della vita, per non essere più increduli, ma diventare credenti.</a:t>
            </a:r>
          </a:p>
          <a:p>
            <a:pPr algn="just"/>
            <a:endParaRPr lang="it-IT" sz="1800" dirty="0" smtClean="0">
              <a:solidFill>
                <a:schemeClr val="bg2"/>
              </a:solidFill>
            </a:endParaRPr>
          </a:p>
          <a:p>
            <a:pPr algn="just"/>
            <a:r>
              <a:rPr lang="it-IT" sz="1800" b="1" dirty="0" smtClean="0">
                <a:solidFill>
                  <a:schemeClr val="bg2"/>
                </a:solidFill>
              </a:rPr>
              <a:t> </a:t>
            </a:r>
            <a:r>
              <a:rPr lang="it-IT" sz="1800" b="1" dirty="0" smtClean="0">
                <a:solidFill>
                  <a:schemeClr val="bg2"/>
                </a:solidFill>
                <a:hlinkClick r:id="rId3" action="ppaction://hlinkfile"/>
              </a:rPr>
              <a:t>Preghiera </a:t>
            </a:r>
            <a:r>
              <a:rPr lang="it-IT" sz="1800" b="1" dirty="0" smtClean="0">
                <a:solidFill>
                  <a:schemeClr val="bg2"/>
                </a:solidFill>
              </a:rPr>
              <a:t>*</a:t>
            </a:r>
            <a:endParaRPr lang="it-IT" sz="1800" b="1" dirty="0">
              <a:solidFill>
                <a:schemeClr val="bg2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flipV="1">
            <a:off x="685800" y="1553378"/>
            <a:ext cx="45719" cy="45719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/>
            </a:r>
            <a:br>
              <a:rPr lang="it-IT" dirty="0" smtClean="0"/>
            </a:br>
            <a:endParaRPr lang="it-IT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Immagine correlat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254" y="1156771"/>
            <a:ext cx="8802476" cy="529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5925" y="209320"/>
            <a:ext cx="8308975" cy="947451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chemeClr val="tx2">
                    <a:lumMod val="50000"/>
                  </a:schemeClr>
                </a:solidFill>
              </a:rPr>
              <a:t>LA VITA SI RACCONTA</a:t>
            </a:r>
            <a:endParaRPr lang="it-IT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65254" y="1156771"/>
            <a:ext cx="8802475" cy="5299113"/>
          </a:xfrm>
        </p:spPr>
        <p:txBody>
          <a:bodyPr>
            <a:normAutofit/>
          </a:bodyPr>
          <a:lstStyle/>
          <a:p>
            <a:pPr>
              <a:buNone/>
            </a:pPr>
            <a:endParaRPr lang="it-IT" dirty="0" smtClean="0"/>
          </a:p>
          <a:p>
            <a:r>
              <a:rPr lang="it-IT" sz="2400" b="1" dirty="0" smtClean="0">
                <a:hlinkClick r:id="rId3" action="ppaction://hlinkfile"/>
              </a:rPr>
              <a:t>Il taccuino  </a:t>
            </a:r>
            <a:r>
              <a:rPr lang="it-IT" sz="1800" dirty="0" smtClean="0"/>
              <a:t>( ripenso alla mia vita </a:t>
            </a:r>
            <a:r>
              <a:rPr lang="it-IT" sz="1800" b="1" dirty="0" smtClean="0"/>
              <a:t>*</a:t>
            </a:r>
            <a:r>
              <a:rPr lang="it-IT" sz="1800" dirty="0" smtClean="0"/>
              <a:t>) </a:t>
            </a:r>
          </a:p>
          <a:p>
            <a:pPr lvl="0" algn="just">
              <a:buNone/>
            </a:pPr>
            <a:r>
              <a:rPr lang="it-IT" sz="1200" dirty="0" smtClean="0">
                <a:solidFill>
                  <a:schemeClr val="tx1"/>
                </a:solidFill>
              </a:rPr>
              <a:t>        </a:t>
            </a:r>
            <a:r>
              <a:rPr lang="it-IT" sz="1500" dirty="0" smtClean="0">
                <a:solidFill>
                  <a:schemeClr val="tx1"/>
                </a:solidFill>
              </a:rPr>
              <a:t>Quando ho paura ....sono incredulo ... tendo a scappare ...; </a:t>
            </a:r>
          </a:p>
          <a:p>
            <a:pPr lvl="0" algn="just">
              <a:buNone/>
            </a:pPr>
            <a:r>
              <a:rPr lang="it-IT" sz="1500" dirty="0" smtClean="0">
                <a:solidFill>
                  <a:schemeClr val="tx1"/>
                </a:solidFill>
              </a:rPr>
              <a:t>       Un momento in cui ho trovato forza nel sostegno degli altri ( familiari, amici, compagni di gruppo, colleghi ... ), davanti alle paure che provavo o al vacillare della mia fede.</a:t>
            </a:r>
          </a:p>
          <a:p>
            <a:pPr lvl="0" algn="just">
              <a:buNone/>
            </a:pPr>
            <a:endParaRPr lang="it-IT" sz="1500" dirty="0" smtClean="0">
              <a:solidFill>
                <a:schemeClr val="tx1"/>
              </a:solidFill>
            </a:endParaRPr>
          </a:p>
          <a:p>
            <a:r>
              <a:rPr lang="it-IT" sz="2400" b="1" dirty="0" smtClean="0"/>
              <a:t>Attualità     </a:t>
            </a:r>
            <a:r>
              <a:rPr lang="it-IT" sz="1800" dirty="0" smtClean="0"/>
              <a:t>( mi confronto con l’esperienza di altri </a:t>
            </a:r>
            <a:r>
              <a:rPr lang="it-IT" sz="1800" b="1" dirty="0" smtClean="0"/>
              <a:t>*</a:t>
            </a:r>
            <a:r>
              <a:rPr lang="it-IT" sz="1800" dirty="0" smtClean="0"/>
              <a:t>)</a:t>
            </a:r>
          </a:p>
          <a:p>
            <a:pPr lvl="0" algn="just">
              <a:buNone/>
            </a:pPr>
            <a:r>
              <a:rPr lang="it-IT" sz="1500" dirty="0" smtClean="0">
                <a:solidFill>
                  <a:schemeClr val="tx1"/>
                </a:solidFill>
              </a:rPr>
              <a:t>      Un momento in cui mi sono confrontato con la fragilità, la malattia, il lutto, il senso del limite: come l’ho affrontato, i cambiamenti che ha suscitato in me, chi o cosa mi ha aiutato ad alimentare la speranza.</a:t>
            </a:r>
          </a:p>
          <a:p>
            <a:pPr lvl="0" algn="just">
              <a:buNone/>
            </a:pPr>
            <a:r>
              <a:rPr lang="it-IT" sz="1500" dirty="0" smtClean="0">
                <a:solidFill>
                  <a:schemeClr val="tx1"/>
                </a:solidFill>
              </a:rPr>
              <a:t>      Un’esperienza comunitaria, della Chiesa locale o del territorio in cui la fede è stata fonte di rinascita per le persone o in cui la fragilità e il senso del limite sono stati trasformati in punti di forza.</a:t>
            </a:r>
          </a:p>
          <a:p>
            <a:pPr>
              <a:buNone/>
            </a:pPr>
            <a:endParaRPr lang="it-IT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88125" y="176270"/>
            <a:ext cx="6411817" cy="980501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chemeClr val="tx2">
                    <a:lumMod val="50000"/>
                  </a:schemeClr>
                </a:solidFill>
              </a:rPr>
              <a:t>LA PAROLA ILLUMINA</a:t>
            </a:r>
            <a:endParaRPr lang="it-IT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5925" y="1156771"/>
            <a:ext cx="8308975" cy="5508434"/>
          </a:xfrm>
        </p:spPr>
        <p:txBody>
          <a:bodyPr>
            <a:noAutofit/>
          </a:bodyPr>
          <a:lstStyle/>
          <a:p>
            <a:pPr algn="just"/>
            <a:r>
              <a:rPr lang="it-IT" sz="1800" b="1" dirty="0" smtClean="0">
                <a:hlinkClick r:id="rId2" action="ppaction://hlinkfile"/>
              </a:rPr>
              <a:t>Dal Vangelo secondo Marco </a:t>
            </a:r>
            <a:r>
              <a:rPr lang="it-IT" sz="1800" b="1" dirty="0" smtClean="0"/>
              <a:t>( 16, 1 – 8 )</a:t>
            </a:r>
          </a:p>
          <a:p>
            <a:pPr algn="just">
              <a:buNone/>
            </a:pPr>
            <a:r>
              <a:rPr lang="it-IT" sz="1400" dirty="0" smtClean="0">
                <a:cs typeface="Arial" pitchFamily="34" charset="0"/>
              </a:rPr>
              <a:t>        Passato </a:t>
            </a:r>
            <a:r>
              <a:rPr lang="it-IT" sz="1400" dirty="0">
                <a:cs typeface="Arial" pitchFamily="34" charset="0"/>
              </a:rPr>
              <a:t>il sabato, Maria di </a:t>
            </a:r>
            <a:r>
              <a:rPr lang="it-IT" sz="1400" dirty="0" err="1">
                <a:cs typeface="Arial" pitchFamily="34" charset="0"/>
              </a:rPr>
              <a:t>Màgdala</a:t>
            </a:r>
            <a:r>
              <a:rPr lang="it-IT" sz="1400" dirty="0">
                <a:cs typeface="Arial" pitchFamily="34" charset="0"/>
              </a:rPr>
              <a:t>, Maria di Giacomo e </a:t>
            </a:r>
            <a:r>
              <a:rPr lang="it-IT" sz="1400" dirty="0" err="1">
                <a:cs typeface="Arial" pitchFamily="34" charset="0"/>
              </a:rPr>
              <a:t>Salome</a:t>
            </a:r>
            <a:r>
              <a:rPr lang="it-IT" sz="1400" dirty="0">
                <a:cs typeface="Arial" pitchFamily="34" charset="0"/>
              </a:rPr>
              <a:t> comprarono oli aromatici per andare a imbalsamare </a:t>
            </a:r>
            <a:r>
              <a:rPr lang="it-IT" sz="1400" dirty="0" smtClean="0">
                <a:cs typeface="Arial" pitchFamily="34" charset="0"/>
              </a:rPr>
              <a:t>Gesù. Di </a:t>
            </a:r>
            <a:r>
              <a:rPr lang="it-IT" sz="1400" dirty="0">
                <a:cs typeface="Arial" pitchFamily="34" charset="0"/>
              </a:rPr>
              <a:t>buon mattino, il primo giorno dopo il sabato, vennero al sepolcro al levar del </a:t>
            </a:r>
            <a:r>
              <a:rPr lang="it-IT" sz="1400" dirty="0" smtClean="0">
                <a:cs typeface="Arial" pitchFamily="34" charset="0"/>
              </a:rPr>
              <a:t>sole. Esse </a:t>
            </a:r>
            <a:r>
              <a:rPr lang="it-IT" sz="1400" dirty="0">
                <a:cs typeface="Arial" pitchFamily="34" charset="0"/>
              </a:rPr>
              <a:t>dicevano tra loro: «Chi ci rotolerà via il masso dall'ingresso del sepolcro</a:t>
            </a:r>
            <a:r>
              <a:rPr lang="it-IT" sz="1400" dirty="0" smtClean="0">
                <a:cs typeface="Arial" pitchFamily="34" charset="0"/>
              </a:rPr>
              <a:t>?».</a:t>
            </a:r>
            <a:r>
              <a:rPr lang="it-IT" sz="1400" dirty="0">
                <a:cs typeface="Arial" pitchFamily="34" charset="0"/>
              </a:rPr>
              <a:t> Ma, guardando, videro che il masso era già stato rotolato via, benché fosse molto grande</a:t>
            </a:r>
            <a:r>
              <a:rPr lang="it-IT" sz="1400" dirty="0" smtClean="0">
                <a:cs typeface="Arial" pitchFamily="34" charset="0"/>
              </a:rPr>
              <a:t>.</a:t>
            </a:r>
            <a:r>
              <a:rPr lang="it-IT" sz="1400" dirty="0">
                <a:cs typeface="Arial" pitchFamily="34" charset="0"/>
              </a:rPr>
              <a:t> Entrando nel sepolcro, videro un giovane, seduto sulla destra, vestito d'una veste bianca, ed ebbero paura</a:t>
            </a:r>
            <a:r>
              <a:rPr lang="it-IT" sz="1400" dirty="0" smtClean="0">
                <a:cs typeface="Arial" pitchFamily="34" charset="0"/>
              </a:rPr>
              <a:t>.</a:t>
            </a:r>
            <a:r>
              <a:rPr lang="it-IT" sz="1400" dirty="0">
                <a:cs typeface="Arial" pitchFamily="34" charset="0"/>
              </a:rPr>
              <a:t> Ma egli disse loro: «Non abbiate paura! Voi cercate Gesù Nazareno, il crocifisso. È risorto, non è qui. Ecco il luogo dove l'avevano </a:t>
            </a:r>
            <a:r>
              <a:rPr lang="it-IT" sz="1400" dirty="0" smtClean="0">
                <a:cs typeface="Arial" pitchFamily="34" charset="0"/>
              </a:rPr>
              <a:t>deposto. Ora </a:t>
            </a:r>
            <a:r>
              <a:rPr lang="it-IT" sz="1400" dirty="0">
                <a:cs typeface="Arial" pitchFamily="34" charset="0"/>
              </a:rPr>
              <a:t>andate, dite ai suoi discepoli e a Pietro che egli vi precede in Galilea. Là lo vedrete, come vi ha detto</a:t>
            </a:r>
            <a:r>
              <a:rPr lang="it-IT" sz="1400" dirty="0" smtClean="0">
                <a:cs typeface="Arial" pitchFamily="34" charset="0"/>
              </a:rPr>
              <a:t>».</a:t>
            </a:r>
            <a:r>
              <a:rPr lang="it-IT" sz="1400" dirty="0">
                <a:cs typeface="Arial" pitchFamily="34" charset="0"/>
              </a:rPr>
              <a:t> Ed esse, uscite, fuggirono via dal sepolcro perché erano piene di timore e di spavento. E non dissero niente a nessuno, perché avevano </a:t>
            </a:r>
            <a:r>
              <a:rPr lang="it-IT" sz="1400" dirty="0" smtClean="0">
                <a:cs typeface="Arial" pitchFamily="34" charset="0"/>
              </a:rPr>
              <a:t>paura.</a:t>
            </a:r>
            <a:endParaRPr lang="it-IT" sz="1400" dirty="0" smtClean="0"/>
          </a:p>
          <a:p>
            <a:r>
              <a:rPr lang="it-IT" sz="1400" dirty="0" smtClean="0"/>
              <a:t> </a:t>
            </a:r>
            <a:r>
              <a:rPr lang="it-IT" sz="1400" dirty="0"/>
              <a:t>Cosa dice la Parola alla mia vita       ( * Commento al testo ) </a:t>
            </a:r>
            <a:endParaRPr lang="it-IT" sz="1400" dirty="0" smtClean="0"/>
          </a:p>
          <a:p>
            <a:r>
              <a:rPr lang="it-IT" sz="1400" dirty="0" smtClean="0"/>
              <a:t>Cosa </a:t>
            </a:r>
            <a:r>
              <a:rPr lang="it-IT" sz="1400" dirty="0" smtClean="0"/>
              <a:t>dice la Parola della mia vita    (  * Per meditare individualmente )</a:t>
            </a:r>
          </a:p>
          <a:p>
            <a:r>
              <a:rPr lang="it-IT" sz="1400" dirty="0" smtClean="0"/>
              <a:t>Cosa dice la Parola alla nostra vita  ( * Per una condivisione in gruppo )</a:t>
            </a:r>
          </a:p>
          <a:p>
            <a:r>
              <a:rPr lang="it-IT" sz="1400" dirty="0" smtClean="0"/>
              <a:t>Cosa dice la mia vita alla Parola      ( * La Parola diventa preghiera )</a:t>
            </a:r>
            <a:endParaRPr lang="it-IT" sz="1400" dirty="0"/>
          </a:p>
        </p:txBody>
      </p:sp>
      <p:pic>
        <p:nvPicPr>
          <p:cNvPr id="3074" name="Picture 2" descr="Risultati immagini per pittura resurrezi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57581" y="3860782"/>
            <a:ext cx="2226293" cy="247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15925" y="209321"/>
            <a:ext cx="8308975" cy="958468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chemeClr val="bg2">
                    <a:lumMod val="50000"/>
                  </a:schemeClr>
                </a:solidFill>
              </a:rPr>
              <a:t>LA VITA CAMBIA</a:t>
            </a:r>
            <a:endParaRPr lang="it-IT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415925" y="2622014"/>
            <a:ext cx="8308975" cy="3626386"/>
          </a:xfrm>
        </p:spPr>
        <p:txBody>
          <a:bodyPr/>
          <a:lstStyle/>
          <a:p>
            <a:r>
              <a:rPr lang="it-IT" dirty="0" smtClean="0">
                <a:hlinkClick r:id="rId2" action="ppaction://hlinkfile"/>
              </a:rPr>
              <a:t>Cerco fatti di Vangelo</a:t>
            </a:r>
            <a:r>
              <a:rPr lang="it-IT" dirty="0" smtClean="0"/>
              <a:t>: storie di morte /</a:t>
            </a:r>
            <a:r>
              <a:rPr lang="it-IT" dirty="0" err="1" smtClean="0"/>
              <a:t>resurrezione*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                                             emarginazione/</a:t>
            </a:r>
            <a:r>
              <a:rPr lang="it-IT" dirty="0" err="1" smtClean="0"/>
              <a:t>accoglienza*</a:t>
            </a:r>
            <a:endParaRPr lang="it-IT" dirty="0" smtClean="0"/>
          </a:p>
          <a:p>
            <a:pPr>
              <a:buNone/>
            </a:pPr>
            <a:r>
              <a:rPr lang="it-IT" dirty="0" smtClean="0"/>
              <a:t>                                              paura/</a:t>
            </a:r>
            <a:r>
              <a:rPr lang="it-IT" dirty="0" err="1" smtClean="0"/>
              <a:t>speranza*</a:t>
            </a:r>
            <a:endParaRPr lang="it-IT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La mia vita </a:t>
            </a:r>
            <a:r>
              <a:rPr lang="it-IT" dirty="0" err="1" smtClean="0"/>
              <a:t>cambia*</a:t>
            </a:r>
            <a:r>
              <a:rPr lang="it-IT" dirty="0" smtClean="0"/>
              <a:t>                                    </a:t>
            </a:r>
          </a:p>
          <a:p>
            <a:pPr>
              <a:buFont typeface="Arial" pitchFamily="34" charset="0"/>
              <a:buChar char="•"/>
            </a:pPr>
            <a:endParaRPr lang="it-IT" dirty="0" smtClean="0"/>
          </a:p>
          <a:p>
            <a:pPr>
              <a:buFont typeface="Arial" pitchFamily="34" charset="0"/>
              <a:buChar char="•"/>
            </a:pPr>
            <a:r>
              <a:rPr lang="it-IT" dirty="0" smtClean="0"/>
              <a:t>Discernimento </a:t>
            </a:r>
            <a:r>
              <a:rPr lang="it-IT" dirty="0" err="1" smtClean="0"/>
              <a:t>comunitario*</a:t>
            </a:r>
            <a:endParaRPr lang="it-IT" dirty="0"/>
          </a:p>
        </p:txBody>
      </p:sp>
      <p:pic>
        <p:nvPicPr>
          <p:cNvPr id="4099" name="Picture 3" descr="Risultati immagini per scultura resurrezion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5894" y="3663124"/>
            <a:ext cx="3569006" cy="2376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72877" y="145758"/>
            <a:ext cx="8308975" cy="1143000"/>
          </a:xfrm>
        </p:spPr>
        <p:txBody>
          <a:bodyPr/>
          <a:lstStyle/>
          <a:p>
            <a:pPr algn="ctr"/>
            <a:r>
              <a:rPr lang="it-IT" dirty="0" smtClean="0">
                <a:solidFill>
                  <a:schemeClr val="tx2">
                    <a:lumMod val="50000"/>
                  </a:schemeClr>
                </a:solidFill>
              </a:rPr>
              <a:t>RIFLESSI </a:t>
            </a:r>
            <a:r>
              <a:rPr lang="it-IT" dirty="0" err="1" smtClean="0">
                <a:solidFill>
                  <a:schemeClr val="tx2">
                    <a:lumMod val="50000"/>
                  </a:schemeClr>
                </a:solidFill>
              </a:rPr>
              <a:t>DI</a:t>
            </a:r>
            <a:r>
              <a:rPr lang="it-IT" dirty="0" smtClean="0">
                <a:solidFill>
                  <a:schemeClr val="tx2">
                    <a:lumMod val="50000"/>
                  </a:schemeClr>
                </a:solidFill>
              </a:rPr>
              <a:t> CULTURA</a:t>
            </a:r>
            <a:endParaRPr lang="it-IT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15925" y="1288758"/>
            <a:ext cx="8308975" cy="49596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t-IT" b="1" dirty="0" smtClean="0">
                <a:hlinkClick r:id="rId2" action="ppaction://hlinkfile"/>
              </a:rPr>
              <a:t>Materiali suggeriti </a:t>
            </a:r>
            <a:r>
              <a:rPr lang="it-IT" b="1" dirty="0" smtClean="0"/>
              <a:t>per approfondire e animare la formazione</a:t>
            </a:r>
          </a:p>
          <a:p>
            <a:pPr>
              <a:buNone/>
            </a:pPr>
            <a:r>
              <a:rPr lang="it-IT" sz="1800" b="1" u="sng" dirty="0" smtClean="0"/>
              <a:t>Canzoni</a:t>
            </a:r>
            <a:r>
              <a:rPr lang="it-IT" sz="1800" b="1" dirty="0" smtClean="0"/>
              <a:t>                        </a:t>
            </a:r>
            <a:r>
              <a:rPr lang="it-IT" b="1" dirty="0" smtClean="0"/>
              <a:t>                                                             </a:t>
            </a:r>
            <a:r>
              <a:rPr lang="it-IT" sz="1800" b="1" u="sng" dirty="0" smtClean="0"/>
              <a:t>Libri</a:t>
            </a:r>
            <a:endParaRPr lang="it-IT" sz="1800" b="1" dirty="0" smtClean="0"/>
          </a:p>
          <a:p>
            <a:pPr marL="457200" lvl="0" indent="-457200">
              <a:buNone/>
            </a:pPr>
            <a:r>
              <a:rPr lang="it-IT" sz="1400" dirty="0" err="1" smtClean="0"/>
              <a:t>A.Branduardi</a:t>
            </a:r>
            <a:r>
              <a:rPr lang="it-IT" sz="1400" dirty="0" smtClean="0"/>
              <a:t>, </a:t>
            </a:r>
            <a:r>
              <a:rPr lang="it-IT" sz="1400" b="1" dirty="0" smtClean="0"/>
              <a:t>Ballo in fa diesis minore</a:t>
            </a:r>
            <a:r>
              <a:rPr lang="it-IT" sz="1400" dirty="0" smtClean="0"/>
              <a:t>, 1977         F. Gatti, </a:t>
            </a:r>
            <a:r>
              <a:rPr lang="it-IT" sz="1400" dirty="0" err="1" smtClean="0"/>
              <a:t>Bilal</a:t>
            </a:r>
            <a:r>
              <a:rPr lang="it-IT" sz="1400" dirty="0" smtClean="0"/>
              <a:t>, </a:t>
            </a:r>
            <a:r>
              <a:rPr lang="it-IT" sz="1400" i="1" dirty="0" smtClean="0"/>
              <a:t>Viaggiare, lavorare, morire da clandestini, Rizzoli</a:t>
            </a:r>
          </a:p>
          <a:p>
            <a:pPr marL="457200" indent="-457200">
              <a:buNone/>
            </a:pPr>
            <a:r>
              <a:rPr lang="it-IT" sz="1400" dirty="0" smtClean="0"/>
              <a:t>F. Mannoia</a:t>
            </a:r>
            <a:r>
              <a:rPr lang="it-IT" sz="1400" b="1" dirty="0" smtClean="0"/>
              <a:t>, Io non ho paura</a:t>
            </a:r>
            <a:r>
              <a:rPr lang="it-IT" sz="1400" dirty="0" smtClean="0"/>
              <a:t>, 2011                             </a:t>
            </a:r>
            <a:r>
              <a:rPr lang="it-IT" sz="1400" dirty="0" err="1" smtClean="0"/>
              <a:t>A.Matteo</a:t>
            </a:r>
            <a:r>
              <a:rPr lang="it-IT" sz="1400" dirty="0" smtClean="0"/>
              <a:t>, </a:t>
            </a:r>
            <a:r>
              <a:rPr lang="it-IT" sz="1400" i="1" dirty="0" smtClean="0"/>
              <a:t>Tutti muoiono troppo giovani</a:t>
            </a:r>
            <a:r>
              <a:rPr lang="it-IT" sz="1400" dirty="0" smtClean="0"/>
              <a:t>, </a:t>
            </a:r>
            <a:r>
              <a:rPr lang="it-IT" sz="1400" dirty="0" err="1" smtClean="0"/>
              <a:t>Rubettino</a:t>
            </a:r>
            <a:endParaRPr lang="it-IT" sz="1400" dirty="0" smtClean="0"/>
          </a:p>
          <a:p>
            <a:pPr marL="457200" indent="-457200">
              <a:buNone/>
            </a:pPr>
            <a:r>
              <a:rPr lang="it-IT" sz="1400" dirty="0" err="1" smtClean="0"/>
              <a:t>L.Ligabue</a:t>
            </a:r>
            <a:r>
              <a:rPr lang="it-IT" sz="1400" dirty="0" smtClean="0"/>
              <a:t>, </a:t>
            </a:r>
            <a:r>
              <a:rPr lang="it-IT" sz="1400" b="1" dirty="0" smtClean="0"/>
              <a:t>L’amore conta</a:t>
            </a:r>
            <a:r>
              <a:rPr lang="it-IT" sz="1400" dirty="0" smtClean="0"/>
              <a:t>, 2005</a:t>
            </a:r>
          </a:p>
          <a:p>
            <a:pPr marL="457200" indent="-457200">
              <a:buNone/>
            </a:pPr>
            <a:r>
              <a:rPr lang="it-IT" sz="1800" b="1" u="sng" dirty="0" smtClean="0"/>
              <a:t>Film</a:t>
            </a:r>
            <a:r>
              <a:rPr lang="it-IT" sz="1800" b="1" dirty="0" smtClean="0"/>
              <a:t>                                                                                                  </a:t>
            </a:r>
            <a:r>
              <a:rPr lang="it-IT" sz="1800" b="1" u="sng" dirty="0" smtClean="0"/>
              <a:t>Arte visiva</a:t>
            </a:r>
          </a:p>
          <a:p>
            <a:pPr marL="457200" indent="-457200">
              <a:buNone/>
            </a:pPr>
            <a:r>
              <a:rPr lang="it-IT" sz="1400" b="1" dirty="0" smtClean="0"/>
              <a:t>Viaggio in </a:t>
            </a:r>
            <a:r>
              <a:rPr lang="it-IT" sz="1400" b="1" dirty="0" err="1" smtClean="0"/>
              <a:t>Inghliterra</a:t>
            </a:r>
            <a:r>
              <a:rPr lang="it-IT" sz="1400" b="1" dirty="0" smtClean="0"/>
              <a:t>/</a:t>
            </a:r>
            <a:r>
              <a:rPr lang="it-IT" sz="1400" b="1" dirty="0" err="1" smtClean="0"/>
              <a:t>Shadowlands</a:t>
            </a:r>
            <a:r>
              <a:rPr lang="it-IT" sz="1400" dirty="0" smtClean="0"/>
              <a:t>, di </a:t>
            </a:r>
            <a:r>
              <a:rPr lang="it-IT" sz="1400" dirty="0" err="1" smtClean="0"/>
              <a:t>R.Attenborough</a:t>
            </a:r>
            <a:r>
              <a:rPr lang="it-IT" sz="1400" dirty="0" smtClean="0"/>
              <a:t>, GB, 1993                * ALLEGATI - Riflessi della cultura 2</a:t>
            </a:r>
          </a:p>
          <a:p>
            <a:pPr marL="457200" indent="-457200">
              <a:buNone/>
            </a:pPr>
            <a:r>
              <a:rPr lang="it-IT" sz="1400" b="1" dirty="0" err="1" smtClean="0"/>
              <a:t>Collateral</a:t>
            </a:r>
            <a:r>
              <a:rPr lang="it-IT" sz="1400" b="1" dirty="0" smtClean="0"/>
              <a:t> Beauty</a:t>
            </a:r>
            <a:r>
              <a:rPr lang="it-IT" sz="1400" dirty="0" smtClean="0"/>
              <a:t>, di D. </a:t>
            </a:r>
            <a:r>
              <a:rPr lang="it-IT" sz="1400" dirty="0" err="1" smtClean="0"/>
              <a:t>Frankel</a:t>
            </a:r>
            <a:r>
              <a:rPr lang="it-IT" sz="1400" dirty="0" smtClean="0"/>
              <a:t>, USA 2016                                                            </a:t>
            </a:r>
            <a:r>
              <a:rPr lang="it-IT" sz="1800" b="1" u="sng" dirty="0" smtClean="0"/>
              <a:t>Preghiera</a:t>
            </a:r>
          </a:p>
          <a:p>
            <a:pPr marL="457200" indent="-457200">
              <a:buNone/>
            </a:pPr>
            <a:r>
              <a:rPr lang="it-IT" sz="1400" b="1" dirty="0" smtClean="0"/>
              <a:t>La pazza gioia</a:t>
            </a:r>
            <a:r>
              <a:rPr lang="it-IT" sz="1400" dirty="0" smtClean="0"/>
              <a:t>, di Paolo Virzì, Italia 2016                                  </a:t>
            </a:r>
            <a:r>
              <a:rPr lang="it-IT" sz="1400" b="1" dirty="0" smtClean="0"/>
              <a:t> </a:t>
            </a:r>
            <a:r>
              <a:rPr lang="it-IT" sz="1600" b="1" dirty="0" smtClean="0"/>
              <a:t>Inno Filippesi </a:t>
            </a:r>
            <a:r>
              <a:rPr lang="it-IT" sz="1600" dirty="0" smtClean="0"/>
              <a:t>2, 6 - 11 </a:t>
            </a:r>
            <a:r>
              <a:rPr lang="it-IT" sz="1000" dirty="0" smtClean="0"/>
              <a:t>* ALLEGATI - Riflessi   della cultura 2  </a:t>
            </a:r>
          </a:p>
          <a:p>
            <a:pPr marL="457200" indent="-457200">
              <a:buNone/>
            </a:pPr>
            <a:r>
              <a:rPr lang="it-IT" sz="1600" dirty="0" smtClean="0"/>
              <a:t>* Testi e link per canzoni, film, libri negli allegati “</a:t>
            </a:r>
            <a:r>
              <a:rPr lang="it-IT" sz="1600" dirty="0" smtClean="0">
                <a:hlinkClick r:id="rId3" action="ppaction://hlinkfile"/>
              </a:rPr>
              <a:t>Riflessi della cultura </a:t>
            </a:r>
            <a:r>
              <a:rPr lang="it-IT" sz="1600" dirty="0" smtClean="0">
                <a:hlinkClick r:id="rId3" action="ppaction://hlinkfile"/>
              </a:rPr>
              <a:t>1</a:t>
            </a:r>
            <a:r>
              <a:rPr lang="it-IT" sz="1600" dirty="0" smtClean="0"/>
              <a:t>"</a:t>
            </a:r>
            <a:endParaRPr lang="it-IT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posizione">
  <a:themeElements>
    <a:clrScheme name="Esposizione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Esposizione">
      <a:majorFont>
        <a:latin typeface="Calibri"/>
        <a:ea typeface=""/>
        <a:cs typeface=""/>
        <a:font script="Jpan" typeface="ＭＳ ゴシック"/>
      </a:majorFont>
      <a:minorFont>
        <a:latin typeface="Calibri"/>
        <a:ea typeface=""/>
        <a:cs typeface=""/>
        <a:font script="Jpan" typeface="ＭＳ ゴシック"/>
      </a:minorFont>
    </a:fontScheme>
    <a:fmtScheme name="Esposizion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30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93000"/>
                <a:satMod val="130000"/>
              </a:schemeClr>
            </a:gs>
            <a:gs pos="60000">
              <a:schemeClr val="phClr">
                <a:tint val="80000"/>
                <a:shade val="93000"/>
                <a:satMod val="130000"/>
              </a:schemeClr>
            </a:gs>
            <a:gs pos="100000">
              <a:schemeClr val="phClr">
                <a:tint val="50000"/>
                <a:shade val="94000"/>
                <a:alpha val="100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34925" cap="flat" cmpd="sng" algn="ctr"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8600000" scaled="0"/>
          </a:gra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C0C0C0">
                <a:alpha val="75000"/>
              </a:srgbClr>
            </a:innerShdw>
            <a:outerShdw blurRad="63500" dist="38100" dir="5400000" sx="105000" sy="105000" algn="br" rotWithShape="0">
              <a:srgbClr val="000000">
                <a:alpha val="30000"/>
              </a:srgbClr>
            </a:outerShdw>
          </a:effectLst>
        </a:effectStyle>
        <a:effectStyle>
          <a:effectLst>
            <a:innerShdw blurRad="50800" dist="25400" dir="16200000">
              <a:srgbClr val="C0C0C0">
                <a:alpha val="75000"/>
              </a:srgbClr>
            </a:innerShdw>
            <a:reflection blurRad="63500" stA="40000" endPos="50000" dist="127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Esposizione.thmx</Template>
  <TotalTime>4516</TotalTime>
  <Words>533</Words>
  <Application>Microsoft Office PowerPoint</Application>
  <PresentationFormat>Presentazione su schermo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Esposizione</vt:lpstr>
      <vt:lpstr>ATTRAVERSO</vt:lpstr>
      <vt:lpstr> </vt:lpstr>
      <vt:lpstr>LA VITA SI RACCONTA</vt:lpstr>
      <vt:lpstr>LA PAROLA ILLUMINA</vt:lpstr>
      <vt:lpstr>LA VITA CAMBIA</vt:lpstr>
      <vt:lpstr>RIFLESSI DI CULTURA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Andrea Cavazzoni</cp:lastModifiedBy>
  <cp:revision>94</cp:revision>
  <dcterms:created xsi:type="dcterms:W3CDTF">2016-08-22T20:34:07Z</dcterms:created>
  <dcterms:modified xsi:type="dcterms:W3CDTF">2017-10-05T20:35:19Z</dcterms:modified>
</cp:coreProperties>
</file>