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72" r:id="rId4"/>
    <p:sldId id="273" r:id="rId5"/>
    <p:sldId id="274" r:id="rId6"/>
    <p:sldId id="275" r:id="rId7"/>
    <p:sldId id="267" r:id="rId8"/>
    <p:sldId id="27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9A7"/>
    <a:srgbClr val="FFC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674" autoAdjust="0"/>
  </p:normalViewPr>
  <p:slideViewPr>
    <p:cSldViewPr snapToGrid="0" snapToObjects="1">
      <p:cViewPr>
        <p:scale>
          <a:sx n="51" d="100"/>
          <a:sy n="51" d="100"/>
        </p:scale>
        <p:origin x="-1290" y="-5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7BCC5CBC-A69E-944F-BBB5-1020CDA15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2" y="260805"/>
            <a:ext cx="10318418" cy="2538379"/>
          </a:xfrm>
        </p:spPr>
        <p:txBody>
          <a:bodyPr/>
          <a:lstStyle/>
          <a:p>
            <a:r>
              <a:rPr lang="it-IT" dirty="0"/>
              <a:t>«GENERATORI»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4B128320-1489-BF4E-B23C-72EE9BCB3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806" y="2087360"/>
            <a:ext cx="8337851" cy="742279"/>
          </a:xfrm>
        </p:spPr>
        <p:txBody>
          <a:bodyPr>
            <a:normAutofit/>
          </a:bodyPr>
          <a:lstStyle/>
          <a:p>
            <a:pPr algn="l"/>
            <a:r>
              <a:rPr lang="it-IT" dirty="0"/>
              <a:t>PERCORSO formativo per gruppi di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="" xmlns:a16="http://schemas.microsoft.com/office/drawing/2014/main" id="{39D9A149-D93D-0049-88FD-8452C35FA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012" y="674136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11C02393-9B58-984A-837B-29D744CE6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5485" y="278009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dirty="0"/>
              <a:t>Azione Cattolica Italiana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="" xmlns:a16="http://schemas.microsoft.com/office/drawing/2014/main" id="{12C21A39-92CA-4040-A2B0-2228B74542D1}"/>
              </a:ext>
            </a:extLst>
          </p:cNvPr>
          <p:cNvSpPr txBox="1"/>
          <p:nvPr/>
        </p:nvSpPr>
        <p:spPr>
          <a:xfrm>
            <a:off x="606595" y="5288933"/>
            <a:ext cx="3540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«Ma come è bella la cura per la vita, </a:t>
            </a:r>
          </a:p>
          <a:p>
            <a:r>
              <a:rPr lang="it-IT" dirty="0"/>
              <a:t>permettere che la vita cresca, </a:t>
            </a:r>
          </a:p>
          <a:p>
            <a:r>
              <a:rPr lang="it-IT" dirty="0"/>
              <a:t>dare la vita come Gesù!»  </a:t>
            </a:r>
          </a:p>
          <a:p>
            <a:r>
              <a:rPr lang="it-IT" dirty="0"/>
              <a:t>				Papa Francesco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6C95BF19-D249-814D-9009-CC473299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604" y="4645238"/>
            <a:ext cx="3283768" cy="1849856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="" xmlns:a16="http://schemas.microsoft.com/office/drawing/2014/main" id="{7BCC5CBC-A69E-944F-BBB5-1020CDA15C13}"/>
              </a:ext>
            </a:extLst>
          </p:cNvPr>
          <p:cNvSpPr txBox="1">
            <a:spLocks/>
          </p:cNvSpPr>
          <p:nvPr/>
        </p:nvSpPr>
        <p:spPr>
          <a:xfrm>
            <a:off x="1081634" y="2316627"/>
            <a:ext cx="10318418" cy="25383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kern="1200" cap="all" spc="8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dirty="0" smtClean="0"/>
              <a:t>Prima tappa </a:t>
            </a:r>
          </a:p>
          <a:p>
            <a:r>
              <a:rPr lang="it-IT" sz="4000" dirty="0" smtClean="0"/>
              <a:t>Accogliere per generare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35430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r>
              <a:rPr lang="it-IT" sz="5400" dirty="0" smtClean="0"/>
              <a:t>La vita si racconta</a:t>
            </a:r>
            <a:endParaRPr lang="it-IT" sz="5400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1458097" y="1418253"/>
            <a:ext cx="92347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it-IT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er </a:t>
            </a:r>
            <a:r>
              <a:rPr lang="it-IT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rompere il </a:t>
            </a:r>
            <a:r>
              <a:rPr lang="it-IT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ghiaccio…</a:t>
            </a:r>
          </a:p>
          <a:p>
            <a:endParaRPr lang="it-IT" dirty="0">
              <a:latin typeface="Arial" pitchFamily="34" charset="0"/>
              <a:cs typeface="Arial" pitchFamily="34" charset="0"/>
            </a:endParaRPr>
          </a:p>
          <a:p>
            <a:r>
              <a:rPr lang="it-IT" dirty="0">
                <a:latin typeface="Arial" pitchFamily="34" charset="0"/>
                <a:cs typeface="Arial" pitchFamily="34" charset="0"/>
              </a:rPr>
              <a:t>1 - Individuare almeno 5 categorie a cui ti senti di appartenere, che ti rappresentano e ti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definiscono, oppure </a:t>
            </a:r>
            <a:r>
              <a:rPr lang="it-IT" dirty="0">
                <a:latin typeface="Arial" pitchFamily="34" charset="0"/>
                <a:cs typeface="Arial" pitchFamily="34" charset="0"/>
              </a:rPr>
              <a:t>come gli altri ti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individuano; </a:t>
            </a:r>
            <a:endParaRPr lang="it-IT" dirty="0">
              <a:latin typeface="Arial" pitchFamily="34" charset="0"/>
              <a:cs typeface="Arial" pitchFamily="34" charset="0"/>
            </a:endParaRP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Esempi </a:t>
            </a:r>
            <a:r>
              <a:rPr lang="it-IT" dirty="0">
                <a:latin typeface="Arial" pitchFamily="34" charset="0"/>
                <a:cs typeface="Arial" pitchFamily="34" charset="0"/>
              </a:rPr>
              <a:t>di categorie di appartenenza:</a:t>
            </a:r>
          </a:p>
          <a:p>
            <a:r>
              <a:rPr lang="it-IT" dirty="0">
                <a:latin typeface="Arial" pitchFamily="34" charset="0"/>
                <a:cs typeface="Arial" pitchFamily="34" charset="0"/>
              </a:rPr>
              <a:t>Io Sono…. Oppure mi conoscono come…..</a:t>
            </a:r>
          </a:p>
          <a:p>
            <a:r>
              <a:rPr lang="it-IT" i="1" dirty="0">
                <a:latin typeface="Arial" pitchFamily="34" charset="0"/>
                <a:cs typeface="Arial" pitchFamily="34" charset="0"/>
              </a:rPr>
              <a:t>maestra, ingegnere, imbanchino (o altre professioni) , calciatore, cantante, scout, mamma/papà, catechista, educatore, il presidente, l’allenatore, il volontario di una associazione, il/la sagrestano/a, ecc. ecc</a:t>
            </a:r>
            <a:r>
              <a:rPr lang="it-IT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it-IT" i="1" dirty="0">
              <a:latin typeface="Arial" pitchFamily="34" charset="0"/>
              <a:cs typeface="Arial" pitchFamily="34" charset="0"/>
            </a:endParaRPr>
          </a:p>
          <a:p>
            <a:r>
              <a:rPr lang="it-IT" dirty="0">
                <a:latin typeface="Arial" pitchFamily="34" charset="0"/>
                <a:cs typeface="Arial" pitchFamily="34" charset="0"/>
              </a:rPr>
              <a:t>2 – mettere le categorie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individuate in </a:t>
            </a:r>
            <a:r>
              <a:rPr lang="it-IT" dirty="0">
                <a:latin typeface="Arial" pitchFamily="34" charset="0"/>
                <a:cs typeface="Arial" pitchFamily="34" charset="0"/>
              </a:rPr>
              <a:t>ordine di importanza (la prima mi rappresenta di più, e via via a scendere).</a:t>
            </a:r>
          </a:p>
          <a:p>
            <a:r>
              <a:rPr lang="it-IT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it-IT" dirty="0" smtClean="0">
                <a:latin typeface="Arial" pitchFamily="34" charset="0"/>
                <a:cs typeface="Arial" pitchFamily="34" charset="0"/>
              </a:rPr>
              <a:t>3 – Condivisione in gruppo: perché hai </a:t>
            </a:r>
            <a:r>
              <a:rPr lang="it-IT" dirty="0">
                <a:latin typeface="Arial" pitchFamily="34" charset="0"/>
                <a:cs typeface="Arial" pitchFamily="34" charset="0"/>
              </a:rPr>
              <a:t>scelto queste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categorie? </a:t>
            </a:r>
            <a:r>
              <a:rPr lang="it-IT" dirty="0">
                <a:latin typeface="Arial" pitchFamily="34" charset="0"/>
                <a:cs typeface="Arial" pitchFamily="34" charset="0"/>
              </a:rPr>
              <a:t>perché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ti </a:t>
            </a:r>
            <a:r>
              <a:rPr lang="it-IT" dirty="0">
                <a:latin typeface="Arial" pitchFamily="34" charset="0"/>
                <a:cs typeface="Arial" pitchFamily="34" charset="0"/>
              </a:rPr>
              <a:t>definiscono in modo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particolare?</a:t>
            </a:r>
            <a:endParaRPr lang="it-IT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1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r>
              <a:rPr lang="it-IT" sz="5400" dirty="0" smtClean="0"/>
              <a:t>Cosa dice la parola alla mia vita</a:t>
            </a:r>
            <a:endParaRPr lang="it-IT" sz="5400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1458097" y="1418253"/>
            <a:ext cx="92347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Leggiamo il Vangelo di Zaccheo – Lc 19, 1-10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Allegato 1 </a:t>
            </a:r>
          </a:p>
          <a:p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Commento al Vangelo 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Allegato 2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79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pPr algn="ctr"/>
            <a:r>
              <a:rPr lang="it-IT" sz="5400" dirty="0" smtClean="0"/>
              <a:t>Cosa dice la parola della nostra vita</a:t>
            </a:r>
            <a:endParaRPr lang="it-IT" sz="5400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1458097" y="2183354"/>
            <a:ext cx="92347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Quando qualcuno ha bisogno di me, come mi sento quando vengo chiamato per nome?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E come mi sento, invece, quando si rivolge a me, solo per il ruolo che ricopro?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Spunti di riflessione: Allegato 3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smtClean="0">
                <a:latin typeface="Arial" pitchFamily="34" charset="0"/>
                <a:cs typeface="Arial" pitchFamily="34" charset="0"/>
              </a:rPr>
              <a:t>Testimoniane per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riflettere: Allegato 4</a:t>
            </a:r>
          </a:p>
        </p:txBody>
      </p:sp>
    </p:spTree>
    <p:extLst>
      <p:ext uri="{BB962C8B-B14F-4D97-AF65-F5344CB8AC3E}">
        <p14:creationId xmlns:p14="http://schemas.microsoft.com/office/powerpoint/2010/main" val="418611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pPr algn="ctr"/>
            <a:r>
              <a:rPr lang="it-IT" sz="5400" dirty="0" smtClean="0"/>
              <a:t>Cosa dice la mia vita alla parola</a:t>
            </a:r>
            <a:endParaRPr lang="it-IT" sz="5400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1458097" y="2183354"/>
            <a:ext cx="92347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Rispondiamo alla Parola che ha illuminato la nostra vita, con una preghiera da condividere in gruppo.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Preghiera: Allegato 5</a:t>
            </a:r>
          </a:p>
        </p:txBody>
      </p:sp>
    </p:spTree>
    <p:extLst>
      <p:ext uri="{BB962C8B-B14F-4D97-AF65-F5344CB8AC3E}">
        <p14:creationId xmlns:p14="http://schemas.microsoft.com/office/powerpoint/2010/main" val="310911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619" y="141091"/>
            <a:ext cx="10602098" cy="754438"/>
          </a:xfrm>
        </p:spPr>
        <p:txBody>
          <a:bodyPr>
            <a:noAutofit/>
          </a:bodyPr>
          <a:lstStyle/>
          <a:p>
            <a:pPr algn="ctr"/>
            <a:r>
              <a:rPr lang="it-IT" sz="5400" dirty="0" smtClean="0"/>
              <a:t>La vita cambia</a:t>
            </a:r>
            <a:r>
              <a:rPr lang="it-IT" sz="4000" dirty="0" smtClean="0"/>
              <a:t> </a:t>
            </a:r>
            <a:br>
              <a:rPr lang="it-IT" sz="4000" dirty="0" smtClean="0"/>
            </a:br>
            <a:r>
              <a:rPr lang="it-IT" sz="4000" dirty="0" smtClean="0"/>
              <a:t>esercizio di accoglienza</a:t>
            </a:r>
            <a:endParaRPr lang="it-IT" sz="4000" dirty="0"/>
          </a:p>
        </p:txBody>
      </p:sp>
      <p:sp>
        <p:nvSpPr>
          <p:cNvPr id="5" name="Rettangolo 4">
            <a:extLst>
              <a:ext uri="{FF2B5EF4-FFF2-40B4-BE49-F238E27FC236}">
                <a16:creationId xmlns="" xmlns:a16="http://schemas.microsoft.com/office/drawing/2014/main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="" xmlns:a16="http://schemas.microsoft.com/office/drawing/2014/main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="" xmlns:a16="http://schemas.microsoft.com/office/drawing/2014/main" id="{EBCFBD3D-88D5-DD4B-A52E-CFC261187D66}"/>
              </a:ext>
            </a:extLst>
          </p:cNvPr>
          <p:cNvSpPr txBox="1"/>
          <p:nvPr/>
        </p:nvSpPr>
        <p:spPr>
          <a:xfrm>
            <a:off x="986169" y="1522837"/>
            <a:ext cx="108045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Arial" pitchFamily="34" charset="0"/>
                <a:cs typeface="Arial" pitchFamily="34" charset="0"/>
              </a:rPr>
              <a:t>Mi impegno </a:t>
            </a:r>
            <a:r>
              <a:rPr lang="it-IT" sz="2400" u="sng" dirty="0">
                <a:latin typeface="Arial" pitchFamily="34" charset="0"/>
                <a:cs typeface="Arial" pitchFamily="34" charset="0"/>
              </a:rPr>
              <a:t>a chiedere il nome e a chiamare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u="sng" dirty="0">
                <a:latin typeface="Arial" pitchFamily="34" charset="0"/>
                <a:cs typeface="Arial" pitchFamily="34" charset="0"/>
              </a:rPr>
              <a:t>per nome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 le persone che incontro, soprattutto quelle che per me sono più anonime </a:t>
            </a:r>
            <a:endParaRPr lang="it-IT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it-IT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es. la cassiera del supermercato, la persona che chiede l’elemosina, il barista che mi prepara il caffè, il/la commesso/a del negozio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della mensa dove mi fermo a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mangiare,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il genitore di un compagno dei miei figli che incontro all’uscita a scuola, la mamma o il papà di un bimbo del catechismo, il benzinaio, ecc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.)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r>
              <a:rPr lang="it-IT" sz="2400" dirty="0">
                <a:latin typeface="Arial" pitchFamily="34" charset="0"/>
                <a:cs typeface="Arial" pitchFamily="34" charset="0"/>
              </a:rPr>
              <a:t>Chiamandoti per nome ti dico che mi interessi in modo particolare; non sei uno dei tanti anonimi, ma hai un posto nella mia vita. Ti accolgo per intero come persona.</a:t>
            </a:r>
          </a:p>
        </p:txBody>
      </p:sp>
    </p:spTree>
    <p:extLst>
      <p:ext uri="{BB962C8B-B14F-4D97-AF65-F5344CB8AC3E}">
        <p14:creationId xmlns:p14="http://schemas.microsoft.com/office/powerpoint/2010/main" val="333696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BE45CD7-5520-C246-9CFC-D4342D907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RIFLESSI DELLA CULTURA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49FA369-6DA2-384B-8AB4-F4F9476C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181" y="1625218"/>
            <a:ext cx="10178322" cy="904863"/>
          </a:xfrm>
          <a:noFill/>
        </p:spPr>
        <p:txBody>
          <a:bodyPr wrap="square" rtlCol="0">
            <a:spAutoFit/>
          </a:bodyPr>
          <a:lstStyle/>
          <a:p>
            <a:pPr marL="0" defTabSz="457200"/>
            <a:r>
              <a:rPr lang="it-IT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Allegato 6 – Altri riferimenti culturali per approfondire il tema dell’Accoglienza</a:t>
            </a:r>
            <a:endParaRPr lang="it-IT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E96950C1-55A3-9147-B8A4-7149435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75D3B85E-B266-1A46-B290-DB7779432FFD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5A1B4385-FE51-A448-9F53-4AABDFF3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308" y="6243088"/>
            <a:ext cx="253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3507612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49FA369-6DA2-384B-8AB4-F4F9476C3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1558" y="2088298"/>
            <a:ext cx="9601199" cy="3975960"/>
          </a:xfrm>
          <a:noFill/>
        </p:spPr>
        <p:txBody>
          <a:bodyPr wrap="square" rtlCol="0">
            <a:spAutoFit/>
          </a:bodyPr>
          <a:lstStyle/>
          <a:p>
            <a:pPr marL="0" indent="0" algn="ctr" defTabSz="457200">
              <a:lnSpc>
                <a:spcPct val="200000"/>
              </a:lnSpc>
              <a:buNone/>
            </a:pPr>
            <a:r>
              <a:rPr lang="it-IT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Ci diamo del tempo per riconoscere in chi ci sta vicino</a:t>
            </a:r>
          </a:p>
          <a:p>
            <a:pPr marL="0" indent="0" algn="ctr" defTabSz="457200">
              <a:lnSpc>
                <a:spcPct val="200000"/>
              </a:lnSpc>
              <a:buNone/>
            </a:pPr>
            <a:r>
              <a:rPr lang="it-IT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la persona che ha bisogno di essere chiamata per nome </a:t>
            </a:r>
          </a:p>
          <a:p>
            <a:pPr marL="0" indent="0" algn="ctr" defTabSz="457200">
              <a:lnSpc>
                <a:spcPct val="200000"/>
              </a:lnSpc>
              <a:buNone/>
            </a:pPr>
            <a:r>
              <a:rPr lang="it-IT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 quindi la persona che </a:t>
            </a:r>
            <a:r>
              <a:rPr lang="it-IT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 bisogno di essere ascoltata</a:t>
            </a:r>
            <a:r>
              <a:rPr lang="it-IT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0" indent="0" defTabSz="457200">
              <a:buNone/>
            </a:pPr>
            <a:endParaRPr lang="it-IT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defTabSz="457200">
              <a:buNone/>
            </a:pPr>
            <a:endParaRPr lang="it-IT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defTabSz="457200">
              <a:buNone/>
            </a:pPr>
            <a:endParaRPr lang="it-IT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E96950C1-55A3-9147-B8A4-7149435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75D3B85E-B266-1A46-B290-DB7779432FFD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="" xmlns:a16="http://schemas.microsoft.com/office/drawing/2014/main" id="{5A1B4385-FE51-A448-9F53-4AABDFF3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308" y="6243088"/>
            <a:ext cx="253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7" name="Titolo 1">
            <a:extLst>
              <a:ext uri="{FF2B5EF4-FFF2-40B4-BE49-F238E27FC236}">
                <a16:creationId xmlns="" xmlns:a16="http://schemas.microsoft.com/office/drawing/2014/main" id="{1BE45CD7-5520-C246-9CFC-D4342D907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/>
          <a:lstStyle/>
          <a:p>
            <a:r>
              <a:rPr lang="it-IT" dirty="0" smtClean="0"/>
              <a:t>Verso la </a:t>
            </a:r>
            <a:r>
              <a:rPr lang="it-IT" smtClean="0"/>
              <a:t>seconda tappa…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7257942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211</TotalTime>
  <Words>511</Words>
  <Application>Microsoft Office PowerPoint</Application>
  <PresentationFormat>Personalizzato</PresentationFormat>
  <Paragraphs>72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Badge</vt:lpstr>
      <vt:lpstr>«GENERATORI»</vt:lpstr>
      <vt:lpstr>La vita si racconta</vt:lpstr>
      <vt:lpstr>Cosa dice la parola alla mia vita</vt:lpstr>
      <vt:lpstr>Cosa dice la parola della nostra vita</vt:lpstr>
      <vt:lpstr>Cosa dice la mia vita alla parola</vt:lpstr>
      <vt:lpstr>La vita cambia  esercizio di accoglienza</vt:lpstr>
      <vt:lpstr>RIFLESSI DELLA CULTURA</vt:lpstr>
      <vt:lpstr>Verso la seconda tappa…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«GENERATORI»</dc:title>
  <dc:creator>BEATRICE CAPILUPPI</dc:creator>
  <cp:lastModifiedBy>rosa</cp:lastModifiedBy>
  <cp:revision>24</cp:revision>
  <dcterms:created xsi:type="dcterms:W3CDTF">2018-09-20T20:54:28Z</dcterms:created>
  <dcterms:modified xsi:type="dcterms:W3CDTF">2018-09-29T20:19:46Z</dcterms:modified>
</cp:coreProperties>
</file>