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4" r:id="rId3"/>
    <p:sldId id="262" r:id="rId4"/>
    <p:sldId id="260" r:id="rId5"/>
    <p:sldId id="265" r:id="rId6"/>
    <p:sldId id="267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59A7"/>
    <a:srgbClr val="FFC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43"/>
    <p:restoredTop sz="94674"/>
  </p:normalViewPr>
  <p:slideViewPr>
    <p:cSldViewPr snapToGrid="0" snapToObjects="1">
      <p:cViewPr varScale="1">
        <p:scale>
          <a:sx n="73" d="100"/>
          <a:sy n="73" d="100"/>
        </p:scale>
        <p:origin x="44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9/28/2018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9/28/2018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BCC5CBC-A69E-944F-BBB5-1020CDA15C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/>
          <a:lstStyle/>
          <a:p>
            <a:r>
              <a:rPr lang="it-IT" dirty="0"/>
              <a:t>«GENERATORI»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B128320-1489-BF4E-B23C-72EE9BCB31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8806" y="3897477"/>
            <a:ext cx="8337851" cy="742279"/>
          </a:xfrm>
        </p:spPr>
        <p:txBody>
          <a:bodyPr>
            <a:normAutofit/>
          </a:bodyPr>
          <a:lstStyle/>
          <a:p>
            <a:pPr algn="l"/>
            <a:r>
              <a:rPr lang="it-IT" dirty="0"/>
              <a:t>PERCORSO formativo per gruppi di adulti</a:t>
            </a:r>
          </a:p>
        </p:txBody>
      </p:sp>
      <p:pic>
        <p:nvPicPr>
          <p:cNvPr id="5" name="Immagine 3">
            <a:extLst>
              <a:ext uri="{FF2B5EF4-FFF2-40B4-BE49-F238E27FC236}">
                <a16:creationId xmlns:a16="http://schemas.microsoft.com/office/drawing/2014/main" id="{39D9A149-D93D-0049-88FD-8452C35FA5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5012" y="674136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4">
            <a:extLst>
              <a:ext uri="{FF2B5EF4-FFF2-40B4-BE49-F238E27FC236}">
                <a16:creationId xmlns:a16="http://schemas.microsoft.com/office/drawing/2014/main" id="{11C02393-9B58-984A-837B-29D744CE6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5485" y="278009"/>
            <a:ext cx="253007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dirty="0"/>
              <a:t>Azione Cattolica Italiana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2C21A39-92CA-4040-A2B0-2228B74542D1}"/>
              </a:ext>
            </a:extLst>
          </p:cNvPr>
          <p:cNvSpPr txBox="1"/>
          <p:nvPr/>
        </p:nvSpPr>
        <p:spPr>
          <a:xfrm>
            <a:off x="606595" y="5107415"/>
            <a:ext cx="38739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«Ma come è bella la cura per la vita, </a:t>
            </a:r>
          </a:p>
          <a:p>
            <a:r>
              <a:rPr lang="it-IT" dirty="0"/>
              <a:t>permettere che la vita cresca, </a:t>
            </a:r>
          </a:p>
          <a:p>
            <a:r>
              <a:rPr lang="it-IT" dirty="0"/>
              <a:t>dare la vita come Gesù!»  </a:t>
            </a:r>
          </a:p>
          <a:p>
            <a:r>
              <a:rPr lang="it-IT" dirty="0"/>
              <a:t>				Papa Francesco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6C95BF19-D249-814D-9009-CC47329997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9604" y="4645238"/>
            <a:ext cx="3283768" cy="184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00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EC99F5E-CAA9-DB45-84D2-60FD5F1D7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8096" y="518310"/>
            <a:ext cx="10602098" cy="754438"/>
          </a:xfrm>
        </p:spPr>
        <p:txBody>
          <a:bodyPr>
            <a:noAutofit/>
          </a:bodyPr>
          <a:lstStyle/>
          <a:p>
            <a:pPr algn="ctr"/>
            <a:r>
              <a:rPr lang="it-IT" sz="5400" dirty="0" smtClean="0"/>
              <a:t>SECONDA TAPPA </a:t>
            </a:r>
            <a:r>
              <a:rPr lang="it-IT" sz="5400" dirty="0"/>
              <a:t>: </a:t>
            </a:r>
            <a:r>
              <a:rPr lang="it-IT" sz="5400" dirty="0" smtClean="0"/>
              <a:t/>
            </a:r>
            <a:br>
              <a:rPr lang="it-IT" sz="5400" dirty="0" smtClean="0"/>
            </a:br>
            <a:r>
              <a:rPr lang="it-IT" sz="5400" dirty="0" smtClean="0"/>
              <a:t>ASCOLTARE PER GENERARE</a:t>
            </a:r>
            <a:endParaRPr lang="it-IT" sz="54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BCFBD3D-88D5-DD4B-A52E-CFC261187D66}"/>
              </a:ext>
            </a:extLst>
          </p:cNvPr>
          <p:cNvSpPr txBox="1"/>
          <p:nvPr/>
        </p:nvSpPr>
        <p:spPr>
          <a:xfrm>
            <a:off x="1458096" y="2225886"/>
            <a:ext cx="9754523" cy="374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t-IT" b="1" dirty="0"/>
              <a:t>RIFLESSIONE SUL VANGELO SECONDO LUCA (10,38-42)</a:t>
            </a:r>
          </a:p>
          <a:p>
            <a:pPr>
              <a:lnSpc>
                <a:spcPct val="120000"/>
              </a:lnSpc>
            </a:pPr>
            <a:r>
              <a:rPr lang="it-IT" i="1" dirty="0" smtClean="0"/>
              <a:t>Nella </a:t>
            </a:r>
            <a:r>
              <a:rPr lang="it-IT" i="1" dirty="0"/>
              <a:t>casa di Betania, Marta e Maria accolgono Gesù. Dalla loro esperienza comprendiamo che </a:t>
            </a:r>
            <a:r>
              <a:rPr lang="it-IT" b="1" i="1" dirty="0"/>
              <a:t>accoglienza, ascolto e servizio </a:t>
            </a:r>
            <a:r>
              <a:rPr lang="it-IT" i="1" dirty="0"/>
              <a:t>sono i volti di una stessa storia. L’ascolto dà valore all’accoglienza e motivazione al servizio. Anche le nostre relazioni con i fratelli e il rapporto personale che coltiviamo con Dio si nutrono di ascolto: ascoltare la sua parola è accogliere il Signore nella nostra vita, e lasciarci riempire il cuore dal suo amore, così da diffonderlo in ogni </a:t>
            </a:r>
          </a:p>
          <a:p>
            <a:pPr>
              <a:lnSpc>
                <a:spcPct val="120000"/>
              </a:lnSpc>
            </a:pPr>
            <a:r>
              <a:rPr lang="it-IT" i="1" dirty="0"/>
              <a:t>altra relazione, diventando capaci di </a:t>
            </a:r>
            <a:r>
              <a:rPr lang="it-IT" i="1" dirty="0" smtClean="0"/>
              <a:t>generare</a:t>
            </a:r>
          </a:p>
          <a:p>
            <a:pPr>
              <a:lnSpc>
                <a:spcPct val="120000"/>
              </a:lnSpc>
            </a:pPr>
            <a:endParaRPr lang="it-IT" i="1" dirty="0"/>
          </a:p>
          <a:p>
            <a:pPr>
              <a:lnSpc>
                <a:spcPct val="120000"/>
              </a:lnSpc>
            </a:pPr>
            <a:r>
              <a:rPr lang="it-IT" b="1" dirty="0"/>
              <a:t>Ascoltare: </a:t>
            </a:r>
            <a:r>
              <a:rPr lang="it-IT" dirty="0"/>
              <a:t>Contemplativi o attivi? Don Tonino Bello diceva che il cristiano deve essere un </a:t>
            </a:r>
            <a:r>
              <a:rPr lang="it-IT" b="1" dirty="0" err="1"/>
              <a:t>contempl</a:t>
            </a:r>
            <a:r>
              <a:rPr lang="it-IT" b="1" dirty="0"/>
              <a:t>-attivo</a:t>
            </a:r>
            <a:r>
              <a:rPr lang="it-IT" dirty="0"/>
              <a:t>. Riusciamo a coniugare le due cose?</a:t>
            </a:r>
          </a:p>
          <a:p>
            <a:pPr>
              <a:lnSpc>
                <a:spcPct val="120000"/>
              </a:lnSpc>
            </a:pPr>
            <a:endParaRPr lang="it-IT" i="1" dirty="0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71AD600D-02BF-DD45-B8E7-BDE9DCCD1577}"/>
              </a:ext>
            </a:extLst>
          </p:cNvPr>
          <p:cNvSpPr/>
          <p:nvPr/>
        </p:nvSpPr>
        <p:spPr>
          <a:xfrm>
            <a:off x="1458096" y="6259657"/>
            <a:ext cx="4606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:a16="http://schemas.microsoft.com/office/drawing/2014/main" id="{EADE9AF3-9DFC-EB41-86FB-4583B7B833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6789" y="6252306"/>
            <a:ext cx="253007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pic>
        <p:nvPicPr>
          <p:cNvPr id="7" name="Immagine 3">
            <a:extLst>
              <a:ext uri="{FF2B5EF4-FFF2-40B4-BE49-F238E27FC236}">
                <a16:creationId xmlns:a16="http://schemas.microsoft.com/office/drawing/2014/main" id="{1FAEF3A4-F151-144E-A5CF-2B73E8602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6860" y="5637784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77" y="223800"/>
            <a:ext cx="1903352" cy="228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51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7F83DCC-16F8-294B-9A90-49A1B5757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4114" y="382385"/>
            <a:ext cx="9063957" cy="1041466"/>
          </a:xfrm>
        </p:spPr>
        <p:txBody>
          <a:bodyPr>
            <a:normAutofit/>
          </a:bodyPr>
          <a:lstStyle/>
          <a:p>
            <a:pPr algn="ctr"/>
            <a:r>
              <a:rPr lang="it-IT" sz="5400" dirty="0"/>
              <a:t>LA VITA SI RACCONTA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94B84A9-0356-DF49-8937-6D28FF507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5493" y="1831234"/>
            <a:ext cx="9877876" cy="389273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it-IT" b="1" dirty="0">
                <a:solidFill>
                  <a:schemeClr val="tx1"/>
                </a:solidFill>
              </a:rPr>
              <a:t>Il TACCUINO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i="1" dirty="0"/>
              <a:t>La fatica per le faccende quotidiane siano esse familiari, lavorative o associative, è un vissuto che sta nella nostra umanità 					Allegato n1</a:t>
            </a:r>
          </a:p>
          <a:p>
            <a:pPr marL="0" indent="0">
              <a:spcBef>
                <a:spcPts val="0"/>
              </a:spcBef>
              <a:buNone/>
            </a:pPr>
            <a:endParaRPr lang="it-IT" i="1" dirty="0"/>
          </a:p>
          <a:p>
            <a:pPr>
              <a:spcBef>
                <a:spcPts val="0"/>
              </a:spcBef>
            </a:pPr>
            <a:r>
              <a:rPr lang="it-IT" b="1" dirty="0">
                <a:solidFill>
                  <a:schemeClr val="tx1"/>
                </a:solidFill>
              </a:rPr>
              <a:t>UNA </a:t>
            </a:r>
            <a:r>
              <a:rPr lang="it-IT" b="1" dirty="0" smtClean="0">
                <a:solidFill>
                  <a:schemeClr val="tx1"/>
                </a:solidFill>
              </a:rPr>
              <a:t>DINAMICA</a:t>
            </a:r>
            <a:endParaRPr lang="it-IT" b="1" dirty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i="1" dirty="0"/>
              <a:t>In gruppo possiamo cimentarci in un piccolo esercizio di ascolto		Allegato n2</a:t>
            </a:r>
          </a:p>
          <a:p>
            <a:pPr marL="0" indent="0">
              <a:spcBef>
                <a:spcPts val="0"/>
              </a:spcBef>
              <a:buNone/>
            </a:pPr>
            <a:endParaRPr lang="it-IT" i="1" dirty="0"/>
          </a:p>
          <a:p>
            <a:pPr>
              <a:spcBef>
                <a:spcPts val="0"/>
              </a:spcBef>
            </a:pPr>
            <a:r>
              <a:rPr lang="it-IT" b="1" dirty="0">
                <a:solidFill>
                  <a:schemeClr val="tx1"/>
                </a:solidFill>
              </a:rPr>
              <a:t>ATTUALITA’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i="1" dirty="0"/>
              <a:t>Ascoltare richiede la capacità di fare silenzio. Leggiamo il brano di Plutarco tratto dall’opera «l’arte di sapere ascoltare»				</a:t>
            </a:r>
            <a:r>
              <a:rPr lang="it-IT" i="1" dirty="0" smtClean="0"/>
              <a:t>	Allegato </a:t>
            </a:r>
            <a:r>
              <a:rPr lang="it-IT" i="1" dirty="0"/>
              <a:t>n3</a:t>
            </a:r>
            <a:endParaRPr lang="it-IT" b="1" i="1" dirty="0">
              <a:solidFill>
                <a:srgbClr val="FFFF00"/>
              </a:solidFill>
            </a:endParaRPr>
          </a:p>
          <a:p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B0AB4D4-D535-1049-966C-032C741C5C4C}"/>
              </a:ext>
            </a:extLst>
          </p:cNvPr>
          <p:cNvSpPr txBox="1"/>
          <p:nvPr/>
        </p:nvSpPr>
        <p:spPr>
          <a:xfrm>
            <a:off x="1165181" y="6252306"/>
            <a:ext cx="5078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pic>
        <p:nvPicPr>
          <p:cNvPr id="5" name="Immagine 3">
            <a:extLst>
              <a:ext uri="{FF2B5EF4-FFF2-40B4-BE49-F238E27FC236}">
                <a16:creationId xmlns:a16="http://schemas.microsoft.com/office/drawing/2014/main" id="{79101580-A391-6A45-A1CA-65E89B930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6861" y="5623203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4">
            <a:extLst>
              <a:ext uri="{FF2B5EF4-FFF2-40B4-BE49-F238E27FC236}">
                <a16:creationId xmlns:a16="http://schemas.microsoft.com/office/drawing/2014/main" id="{1241CB63-A754-4F4D-894E-A5F2351E1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4951" y="6243088"/>
            <a:ext cx="25431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cxnSp>
        <p:nvCxnSpPr>
          <p:cNvPr id="8" name="Connettore 1 7">
            <a:extLst>
              <a:ext uri="{FF2B5EF4-FFF2-40B4-BE49-F238E27FC236}">
                <a16:creationId xmlns:a16="http://schemas.microsoft.com/office/drawing/2014/main" id="{863C6BCF-67A0-2C4C-A873-A3E7BCB2AFFB}"/>
              </a:ext>
            </a:extLst>
          </p:cNvPr>
          <p:cNvCxnSpPr/>
          <p:nvPr/>
        </p:nvCxnSpPr>
        <p:spPr>
          <a:xfrm>
            <a:off x="6128951" y="609513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>
            <a:extLst>
              <a:ext uri="{FF2B5EF4-FFF2-40B4-BE49-F238E27FC236}">
                <a16:creationId xmlns:a16="http://schemas.microsoft.com/office/drawing/2014/main" id="{3643F5F9-D898-F549-9257-D4F90E140816}"/>
              </a:ext>
            </a:extLst>
          </p:cNvPr>
          <p:cNvCxnSpPr>
            <a:cxnSpLocks/>
            <a:stCxn id="4" idx="3"/>
            <a:endCxn id="4" idx="3"/>
          </p:cNvCxnSpPr>
          <p:nvPr/>
        </p:nvCxnSpPr>
        <p:spPr>
          <a:xfrm>
            <a:off x="6244046" y="643697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>
            <a:extLst>
              <a:ext uri="{FF2B5EF4-FFF2-40B4-BE49-F238E27FC236}">
                <a16:creationId xmlns:a16="http://schemas.microsoft.com/office/drawing/2014/main" id="{6318E594-4F04-8342-8636-A9B4BF052E8D}"/>
              </a:ext>
            </a:extLst>
          </p:cNvPr>
          <p:cNvCxnSpPr/>
          <p:nvPr/>
        </p:nvCxnSpPr>
        <p:spPr>
          <a:xfrm>
            <a:off x="5745892" y="6425514"/>
            <a:ext cx="19400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5092" y="65467"/>
            <a:ext cx="1467394" cy="2204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54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B7F572E-E9E7-2146-80C7-BFAB4AA34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5371" y="382385"/>
            <a:ext cx="7746276" cy="1002278"/>
          </a:xfrm>
        </p:spPr>
        <p:txBody>
          <a:bodyPr>
            <a:normAutofit/>
          </a:bodyPr>
          <a:lstStyle/>
          <a:p>
            <a:pPr algn="ctr"/>
            <a:r>
              <a:rPr lang="it-IT" sz="5400" dirty="0"/>
              <a:t>LA PAROLA ILLUMINA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D093D03-E3D7-E54E-8B93-97146ADD6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86002"/>
            <a:ext cx="10178322" cy="275626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it-IT" sz="2400" dirty="0">
                <a:solidFill>
                  <a:schemeClr val="tx1"/>
                </a:solidFill>
              </a:rPr>
              <a:t>La Parola  Lc 10,38-42           		</a:t>
            </a:r>
            <a:r>
              <a:rPr lang="it-IT" sz="2400" dirty="0" smtClean="0">
                <a:solidFill>
                  <a:schemeClr val="tx1"/>
                </a:solidFill>
              </a:rPr>
              <a:t>	Allegato </a:t>
            </a:r>
            <a:r>
              <a:rPr lang="it-IT" sz="2400" dirty="0">
                <a:solidFill>
                  <a:schemeClr val="tx1"/>
                </a:solidFill>
              </a:rPr>
              <a:t>n 4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t-IT" sz="2400" dirty="0">
                <a:solidFill>
                  <a:schemeClr val="tx1"/>
                </a:solidFill>
              </a:rPr>
              <a:t>Cosa dice la parola alla mia vita	</a:t>
            </a:r>
            <a:r>
              <a:rPr lang="it-IT" sz="2400" dirty="0" smtClean="0">
                <a:solidFill>
                  <a:schemeClr val="tx1"/>
                </a:solidFill>
              </a:rPr>
              <a:t>		Allegato </a:t>
            </a:r>
            <a:r>
              <a:rPr lang="it-IT" sz="2400" dirty="0">
                <a:solidFill>
                  <a:schemeClr val="tx1"/>
                </a:solidFill>
              </a:rPr>
              <a:t>n 5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t-IT" sz="2400" dirty="0">
                <a:solidFill>
                  <a:schemeClr val="tx1"/>
                </a:solidFill>
              </a:rPr>
              <a:t>Cosa dice la parola della mia vita	</a:t>
            </a:r>
            <a:r>
              <a:rPr lang="it-IT" sz="2400" dirty="0" smtClean="0">
                <a:solidFill>
                  <a:schemeClr val="tx1"/>
                </a:solidFill>
              </a:rPr>
              <a:t>	Allegato </a:t>
            </a:r>
            <a:r>
              <a:rPr lang="it-IT" sz="2400" dirty="0">
                <a:solidFill>
                  <a:schemeClr val="tx1"/>
                </a:solidFill>
              </a:rPr>
              <a:t>n 6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t-IT" sz="2400" dirty="0">
                <a:solidFill>
                  <a:schemeClr val="tx1"/>
                </a:solidFill>
              </a:rPr>
              <a:t>Cosa dice la mia vita alla parola	</a:t>
            </a:r>
            <a:r>
              <a:rPr lang="it-IT" sz="2400" dirty="0" smtClean="0">
                <a:solidFill>
                  <a:schemeClr val="tx1"/>
                </a:solidFill>
              </a:rPr>
              <a:t>		Allegato </a:t>
            </a:r>
            <a:r>
              <a:rPr lang="it-IT" sz="2400" dirty="0">
                <a:solidFill>
                  <a:schemeClr val="tx1"/>
                </a:solidFill>
              </a:rPr>
              <a:t>n 7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2983C949-AD96-1843-8F3D-2C834EB351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071" y="5592329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A5846852-2A7A-2F48-870B-E32F661021EC}"/>
              </a:ext>
            </a:extLst>
          </p:cNvPr>
          <p:cNvSpPr txBox="1"/>
          <p:nvPr/>
        </p:nvSpPr>
        <p:spPr>
          <a:xfrm>
            <a:off x="1165181" y="6067640"/>
            <a:ext cx="5941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:a16="http://schemas.microsoft.com/office/drawing/2014/main" id="{DCA85AB9-99E4-C34B-9D73-B339199AF5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9665" y="6243088"/>
            <a:ext cx="25184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0880" y="1384663"/>
            <a:ext cx="2161048" cy="3247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15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72B30FA-C377-2245-BAC6-B0B184135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1314" y="382385"/>
            <a:ext cx="7524206" cy="1015341"/>
          </a:xfrm>
        </p:spPr>
        <p:txBody>
          <a:bodyPr/>
          <a:lstStyle/>
          <a:p>
            <a:pPr algn="ctr"/>
            <a:r>
              <a:rPr lang="it-IT" dirty="0"/>
              <a:t>LA VITA CAMBIA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DF49832-40B9-384B-A575-A1BB53ED99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645921"/>
            <a:ext cx="10178322" cy="4233672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it-IT" b="1" dirty="0">
                <a:solidFill>
                  <a:schemeClr val="tx1"/>
                </a:solidFill>
              </a:rPr>
              <a:t>Esercizio personale</a:t>
            </a:r>
            <a:r>
              <a:rPr lang="it-IT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it-IT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Dopo l’incontro con la Parola, si torna alla </a:t>
            </a:r>
            <a:r>
              <a:rPr lang="it-IT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vita. Ciascuno può fare un passo concreto nella propria vita illuminata dalla parola ascoltata. </a:t>
            </a:r>
            <a:r>
              <a:rPr lang="it-IT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		</a:t>
            </a:r>
            <a:r>
              <a:rPr lang="it-IT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Allegato </a:t>
            </a:r>
            <a:r>
              <a:rPr lang="it-IT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n </a:t>
            </a:r>
            <a:r>
              <a:rPr lang="it-IT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it-IT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t-IT" b="1" dirty="0" smtClean="0">
                <a:solidFill>
                  <a:schemeClr val="tx1"/>
                </a:solidFill>
              </a:rPr>
              <a:t>Esercizio cerco fatti di vangelo</a:t>
            </a:r>
            <a:r>
              <a:rPr lang="it-IT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: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r>
              <a:rPr lang="it-IT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si può uscire dalle relazioni del gruppo per incontrare altre realtà</a:t>
            </a:r>
            <a:r>
              <a:rPr lang="it-IT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	 	</a:t>
            </a:r>
            <a:r>
              <a:rPr lang="it-IT" i="1" dirty="0">
                <a:solidFill>
                  <a:schemeClr val="tx2"/>
                </a:solidFill>
              </a:rPr>
              <a:t>Allegato n </a:t>
            </a:r>
            <a:r>
              <a:rPr lang="it-IT" i="1" dirty="0" smtClean="0">
                <a:solidFill>
                  <a:schemeClr val="tx2"/>
                </a:solidFill>
              </a:rPr>
              <a:t>8</a:t>
            </a:r>
          </a:p>
          <a:p>
            <a:pPr marL="0" indent="0">
              <a:lnSpc>
                <a:spcPct val="160000"/>
              </a:lnSpc>
              <a:spcBef>
                <a:spcPts val="0"/>
              </a:spcBef>
              <a:buNone/>
            </a:pPr>
            <a:endParaRPr lang="it-IT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6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t-IT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b="1" dirty="0" smtClean="0">
                <a:solidFill>
                  <a:schemeClr val="tx1"/>
                </a:solidFill>
              </a:rPr>
              <a:t>Esercizio </a:t>
            </a:r>
            <a:r>
              <a:rPr lang="it-IT" b="1" dirty="0" err="1" smtClean="0">
                <a:solidFill>
                  <a:schemeClr val="tx1"/>
                </a:solidFill>
              </a:rPr>
              <a:t>Gener</a:t>
            </a:r>
            <a:r>
              <a:rPr lang="it-IT" b="1" dirty="0" smtClean="0">
                <a:solidFill>
                  <a:schemeClr val="tx1"/>
                </a:solidFill>
              </a:rPr>
              <a:t>-Attivi</a:t>
            </a:r>
          </a:p>
          <a:p>
            <a:pPr marL="0" indent="0">
              <a:buNone/>
            </a:pPr>
            <a:r>
              <a:rPr lang="it-IT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Chiede al gruppo di impegnarsi in un momento di discernimento comunitario su un problema reale o attuale, magari affrontato nella «vita si racconta»</a:t>
            </a:r>
            <a:r>
              <a:rPr lang="it-IT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	</a:t>
            </a:r>
            <a:r>
              <a:rPr lang="it-IT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Allegato </a:t>
            </a:r>
            <a:r>
              <a:rPr lang="it-IT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n </a:t>
            </a:r>
            <a:r>
              <a:rPr lang="it-IT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</a:t>
            </a:r>
          </a:p>
          <a:p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5B6755E-06CE-8A43-9C1A-708C11140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071" y="5592329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7EAF2A84-4A81-7549-AF72-6FCBB8422CBE}"/>
              </a:ext>
            </a:extLst>
          </p:cNvPr>
          <p:cNvSpPr txBox="1"/>
          <p:nvPr/>
        </p:nvSpPr>
        <p:spPr>
          <a:xfrm>
            <a:off x="1165181" y="6252306"/>
            <a:ext cx="4642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:a16="http://schemas.microsoft.com/office/drawing/2014/main" id="{E1DDF071-733F-5142-B8E1-44236A49B8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2595" y="6243088"/>
            <a:ext cx="25554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</p:spTree>
    <p:extLst>
      <p:ext uri="{BB962C8B-B14F-4D97-AF65-F5344CB8AC3E}">
        <p14:creationId xmlns:p14="http://schemas.microsoft.com/office/powerpoint/2010/main" val="210208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E45CD7-5520-C246-9CFC-D4342D907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247021"/>
          </a:xfrm>
        </p:spPr>
        <p:txBody>
          <a:bodyPr>
            <a:normAutofit/>
          </a:bodyPr>
          <a:lstStyle/>
          <a:p>
            <a:pPr algn="ctr"/>
            <a:r>
              <a:rPr lang="it-IT" sz="5400" dirty="0"/>
              <a:t>RIFLESSI DELLA CULTURA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49FA369-6DA2-384B-8AB4-F4F9476C36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it-IT" b="1" dirty="0">
                <a:solidFill>
                  <a:schemeClr val="tx1"/>
                </a:solidFill>
              </a:rPr>
              <a:t>Film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b="1" dirty="0">
                <a:solidFill>
                  <a:schemeClr val="tx1"/>
                </a:solidFill>
              </a:rPr>
              <a:t>	</a:t>
            </a:r>
            <a:r>
              <a:rPr lang="it-IT" dirty="0" smtClean="0">
                <a:solidFill>
                  <a:schemeClr val="tx1"/>
                </a:solidFill>
              </a:rPr>
              <a:t>Perfetti sconosciuti</a:t>
            </a:r>
            <a:r>
              <a:rPr lang="it-IT" b="1" dirty="0">
                <a:solidFill>
                  <a:schemeClr val="tx1"/>
                </a:solidFill>
              </a:rPr>
              <a:t>				</a:t>
            </a:r>
            <a:r>
              <a:rPr lang="it-IT" dirty="0" smtClean="0">
                <a:solidFill>
                  <a:schemeClr val="tx1"/>
                </a:solidFill>
              </a:rPr>
              <a:t>Allegato </a:t>
            </a:r>
            <a:r>
              <a:rPr lang="it-IT" dirty="0">
                <a:solidFill>
                  <a:schemeClr val="tx1"/>
                </a:solidFill>
              </a:rPr>
              <a:t>n  </a:t>
            </a:r>
            <a:r>
              <a:rPr lang="it-IT" dirty="0" smtClean="0">
                <a:solidFill>
                  <a:schemeClr val="tx1"/>
                </a:solidFill>
              </a:rPr>
              <a:t>9</a:t>
            </a:r>
            <a:endParaRPr lang="it-IT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it-IT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b="1" dirty="0" smtClean="0">
                <a:solidFill>
                  <a:schemeClr val="tx1"/>
                </a:solidFill>
              </a:rPr>
              <a:t>Libro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dirty="0">
                <a:solidFill>
                  <a:schemeClr val="tx1"/>
                </a:solidFill>
              </a:rPr>
              <a:t>	</a:t>
            </a:r>
            <a:r>
              <a:rPr lang="it-IT" dirty="0" smtClean="0">
                <a:solidFill>
                  <a:schemeClr val="tx1"/>
                </a:solidFill>
              </a:rPr>
              <a:t>«Cose </a:t>
            </a:r>
            <a:r>
              <a:rPr lang="it-IT" dirty="0" smtClean="0">
                <a:solidFill>
                  <a:schemeClr val="tx1"/>
                </a:solidFill>
              </a:rPr>
              <a:t>che nessuno </a:t>
            </a:r>
            <a:r>
              <a:rPr lang="it-IT" dirty="0" smtClean="0">
                <a:solidFill>
                  <a:schemeClr val="tx1"/>
                </a:solidFill>
              </a:rPr>
              <a:t>sa» </a:t>
            </a:r>
            <a:r>
              <a:rPr lang="it-IT" dirty="0" smtClean="0">
                <a:solidFill>
                  <a:schemeClr val="tx1"/>
                </a:solidFill>
              </a:rPr>
              <a:t>				</a:t>
            </a:r>
            <a:r>
              <a:rPr lang="it-IT" dirty="0" smtClean="0">
                <a:solidFill>
                  <a:schemeClr val="tx1"/>
                </a:solidFill>
              </a:rPr>
              <a:t>Allegato </a:t>
            </a:r>
            <a:r>
              <a:rPr lang="it-IT" dirty="0" smtClean="0">
                <a:solidFill>
                  <a:schemeClr val="tx1"/>
                </a:solidFill>
              </a:rPr>
              <a:t>n 10</a:t>
            </a:r>
          </a:p>
          <a:p>
            <a:pPr marL="0" indent="0">
              <a:spcBef>
                <a:spcPts val="0"/>
              </a:spcBef>
              <a:buNone/>
            </a:pPr>
            <a:endParaRPr lang="it-IT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b="1" dirty="0" smtClean="0">
                <a:solidFill>
                  <a:schemeClr val="tx1"/>
                </a:solidFill>
              </a:rPr>
              <a:t>Canzone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dirty="0">
                <a:solidFill>
                  <a:schemeClr val="tx1"/>
                </a:solidFill>
              </a:rPr>
              <a:t>	</a:t>
            </a:r>
            <a:r>
              <a:rPr lang="it-IT" dirty="0" smtClean="0">
                <a:solidFill>
                  <a:schemeClr val="tx1"/>
                </a:solidFill>
              </a:rPr>
              <a:t>La voce del Silenzio			</a:t>
            </a:r>
            <a:r>
              <a:rPr lang="it-IT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	</a:t>
            </a:r>
            <a:r>
              <a:rPr lang="it-IT" dirty="0" smtClean="0">
                <a:solidFill>
                  <a:schemeClr val="tx1"/>
                </a:solidFill>
              </a:rPr>
              <a:t>Allegato n 11</a:t>
            </a:r>
            <a:r>
              <a:rPr lang="it-IT" dirty="0">
                <a:solidFill>
                  <a:schemeClr val="tx1"/>
                </a:solidFill>
              </a:rPr>
              <a:t>	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E96950C1-55A3-9147-B8A4-71494352F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071" y="5592329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75D3B85E-B266-1A46-B290-DB7779432FFD}"/>
              </a:ext>
            </a:extLst>
          </p:cNvPr>
          <p:cNvSpPr txBox="1"/>
          <p:nvPr/>
        </p:nvSpPr>
        <p:spPr>
          <a:xfrm>
            <a:off x="1165181" y="6252306"/>
            <a:ext cx="4642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:a16="http://schemas.microsoft.com/office/drawing/2014/main" id="{5A1B4385-FE51-A448-9F53-4AABDFF3FB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7308" y="6243088"/>
            <a:ext cx="25307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</p:spTree>
    <p:extLst>
      <p:ext uri="{BB962C8B-B14F-4D97-AF65-F5344CB8AC3E}">
        <p14:creationId xmlns:p14="http://schemas.microsoft.com/office/powerpoint/2010/main" val="350761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Badge</Template>
  <TotalTime>1450</TotalTime>
  <Words>282</Words>
  <Application>Microsoft Office PowerPoint</Application>
  <PresentationFormat>Widescreen</PresentationFormat>
  <Paragraphs>55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ＭＳ Ｐゴシック</vt:lpstr>
      <vt:lpstr>Arial</vt:lpstr>
      <vt:lpstr>Gill Sans MT</vt:lpstr>
      <vt:lpstr>Impact</vt:lpstr>
      <vt:lpstr>Trebuchet MS</vt:lpstr>
      <vt:lpstr>Wingdings</vt:lpstr>
      <vt:lpstr>Badge</vt:lpstr>
      <vt:lpstr>«GENERATORI»</vt:lpstr>
      <vt:lpstr>SECONDA TAPPA :  ASCOLTARE PER GENERARE</vt:lpstr>
      <vt:lpstr>LA VITA SI RACCONTA</vt:lpstr>
      <vt:lpstr>LA PAROLA ILLUMINA</vt:lpstr>
      <vt:lpstr>LA VITA CAMBIA</vt:lpstr>
      <vt:lpstr>RIFLESSI DELLA CULTURA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«GENERATORI»</dc:title>
  <dc:creator>BEATRICE CAPILUPPI</dc:creator>
  <cp:lastModifiedBy>Federica Bellelli</cp:lastModifiedBy>
  <cp:revision>25</cp:revision>
  <dcterms:created xsi:type="dcterms:W3CDTF">2018-09-20T20:54:28Z</dcterms:created>
  <dcterms:modified xsi:type="dcterms:W3CDTF">2018-09-27T22:44:43Z</dcterms:modified>
</cp:coreProperties>
</file>