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4" r:id="rId3"/>
    <p:sldId id="262" r:id="rId4"/>
    <p:sldId id="259" r:id="rId5"/>
    <p:sldId id="260" r:id="rId6"/>
    <p:sldId id="263" r:id="rId7"/>
    <p:sldId id="265" r:id="rId8"/>
    <p:sldId id="266" r:id="rId9"/>
    <p:sldId id="267" r:id="rId10"/>
    <p:sldId id="26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59A7"/>
    <a:srgbClr val="FFCA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43"/>
    <p:restoredTop sz="94674"/>
  </p:normalViewPr>
  <p:slideViewPr>
    <p:cSldViewPr snapToGrid="0" snapToObjects="1">
      <p:cViewPr varScale="1">
        <p:scale>
          <a:sx n="74" d="100"/>
          <a:sy n="74" d="100"/>
        </p:scale>
        <p:origin x="402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10/3/2018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‹N›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10/3/2018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‹N›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10/3/2018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10/3/2018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10/3/2018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‹N›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7BCC5CBC-A69E-944F-BBB5-1020CDA15C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/>
          <a:lstStyle/>
          <a:p>
            <a:r>
              <a:rPr lang="it-IT" dirty="0"/>
              <a:t>«GENERATORI»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="" xmlns:a16="http://schemas.microsoft.com/office/drawing/2014/main" id="{4B128320-1489-BF4E-B23C-72EE9BCB31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68806" y="3897477"/>
            <a:ext cx="8337851" cy="742279"/>
          </a:xfrm>
        </p:spPr>
        <p:txBody>
          <a:bodyPr>
            <a:normAutofit/>
          </a:bodyPr>
          <a:lstStyle/>
          <a:p>
            <a:pPr algn="l"/>
            <a:r>
              <a:rPr lang="it-IT" dirty="0"/>
              <a:t>PERCORSO formativo per gruppi di adulti</a:t>
            </a:r>
          </a:p>
        </p:txBody>
      </p:sp>
      <p:pic>
        <p:nvPicPr>
          <p:cNvPr id="5" name="Immagine 3">
            <a:extLst>
              <a:ext uri="{FF2B5EF4-FFF2-40B4-BE49-F238E27FC236}">
                <a16:creationId xmlns="" xmlns:a16="http://schemas.microsoft.com/office/drawing/2014/main" id="{39D9A149-D93D-0049-88FD-8452C35FA5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5012" y="674136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4">
            <a:extLst>
              <a:ext uri="{FF2B5EF4-FFF2-40B4-BE49-F238E27FC236}">
                <a16:creationId xmlns="" xmlns:a16="http://schemas.microsoft.com/office/drawing/2014/main" id="{11C02393-9B58-984A-837B-29D744CE6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65485" y="278009"/>
            <a:ext cx="253007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dirty="0"/>
              <a:t>Azione Cattolica Italiana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="" xmlns:a16="http://schemas.microsoft.com/office/drawing/2014/main" id="{12C21A39-92CA-4040-A2B0-2228B74542D1}"/>
              </a:ext>
            </a:extLst>
          </p:cNvPr>
          <p:cNvSpPr txBox="1"/>
          <p:nvPr/>
        </p:nvSpPr>
        <p:spPr>
          <a:xfrm>
            <a:off x="606595" y="5288933"/>
            <a:ext cx="35408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«Ma come è bella la cura per la vita, </a:t>
            </a:r>
          </a:p>
          <a:p>
            <a:r>
              <a:rPr lang="it-IT" dirty="0"/>
              <a:t>permettere che la vita cresca, </a:t>
            </a:r>
          </a:p>
          <a:p>
            <a:r>
              <a:rPr lang="it-IT" dirty="0"/>
              <a:t>dare la vita come Gesù!»  </a:t>
            </a:r>
          </a:p>
          <a:p>
            <a:r>
              <a:rPr lang="it-IT" dirty="0"/>
              <a:t>				Papa Francesco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="" xmlns:a16="http://schemas.microsoft.com/office/drawing/2014/main" id="{6C95BF19-D249-814D-9009-CC47329997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9604" y="4645238"/>
            <a:ext cx="3283768" cy="184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0078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E41DEF34-75E2-A446-9233-B96C7315F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</p:spPr>
        <p:txBody>
          <a:bodyPr/>
          <a:lstStyle/>
          <a:p>
            <a:endParaRPr lang="it-IT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54A4CF40-53CA-DF49-93DE-CFD3FFFFFE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286001"/>
            <a:ext cx="10178322" cy="3593591"/>
          </a:xfrm>
        </p:spPr>
        <p:txBody>
          <a:bodyPr/>
          <a:lstStyle/>
          <a:p>
            <a:endParaRPr lang="it-IT"/>
          </a:p>
        </p:txBody>
      </p:sp>
      <p:pic>
        <p:nvPicPr>
          <p:cNvPr id="4" name="Immagine 3">
            <a:extLst>
              <a:ext uri="{FF2B5EF4-FFF2-40B4-BE49-F238E27FC236}">
                <a16:creationId xmlns="" xmlns:a16="http://schemas.microsoft.com/office/drawing/2014/main" id="{B1784A47-F7E3-A849-A003-4657E396C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8071" y="5592329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asellaDiTesto 4">
            <a:extLst>
              <a:ext uri="{FF2B5EF4-FFF2-40B4-BE49-F238E27FC236}">
                <a16:creationId xmlns="" xmlns:a16="http://schemas.microsoft.com/office/drawing/2014/main" id="{F0B7F394-D6F1-1E4B-9053-DE699356E3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4951" y="6243088"/>
            <a:ext cx="254312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="" xmlns:a16="http://schemas.microsoft.com/office/drawing/2014/main" id="{43A1EEB0-09CC-9F4C-A0D9-E0A62388D98A}"/>
              </a:ext>
            </a:extLst>
          </p:cNvPr>
          <p:cNvSpPr txBox="1"/>
          <p:nvPr/>
        </p:nvSpPr>
        <p:spPr>
          <a:xfrm>
            <a:off x="1165181" y="6252306"/>
            <a:ext cx="4642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</p:spTree>
    <p:extLst>
      <p:ext uri="{BB962C8B-B14F-4D97-AF65-F5344CB8AC3E}">
        <p14:creationId xmlns:p14="http://schemas.microsoft.com/office/powerpoint/2010/main" val="3760542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BEC99F5E-CAA9-DB45-84D2-60FD5F1D7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TERZA TAPPA :  DISCERNERE </a:t>
            </a:r>
            <a:br>
              <a:rPr lang="it-IT" dirty="0" smtClean="0"/>
            </a:br>
            <a:r>
              <a:rPr lang="it-IT" dirty="0"/>
              <a:t> </a:t>
            </a:r>
            <a:r>
              <a:rPr lang="it-IT" dirty="0" smtClean="0"/>
              <a:t>                            PER GENERARE</a:t>
            </a:r>
            <a:endParaRPr lang="it-IT" dirty="0"/>
          </a:p>
        </p:txBody>
      </p:sp>
      <p:sp>
        <p:nvSpPr>
          <p:cNvPr id="5" name="Rettangolo 4">
            <a:extLst>
              <a:ext uri="{FF2B5EF4-FFF2-40B4-BE49-F238E27FC236}">
                <a16:creationId xmlns="" xmlns:a16="http://schemas.microsoft.com/office/drawing/2014/main" id="{71AD600D-02BF-DD45-B8E7-BDE9DCCD1577}"/>
              </a:ext>
            </a:extLst>
          </p:cNvPr>
          <p:cNvSpPr/>
          <p:nvPr/>
        </p:nvSpPr>
        <p:spPr>
          <a:xfrm>
            <a:off x="1458096" y="6212310"/>
            <a:ext cx="46063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sp>
        <p:nvSpPr>
          <p:cNvPr id="8" name="Segnaposto contenuto 7"/>
          <p:cNvSpPr>
            <a:spLocks noGrp="1"/>
          </p:cNvSpPr>
          <p:nvPr>
            <p:ph idx="1"/>
          </p:nvPr>
        </p:nvSpPr>
        <p:spPr>
          <a:xfrm>
            <a:off x="1146220" y="1824493"/>
            <a:ext cx="10644497" cy="4189829"/>
          </a:xfrm>
        </p:spPr>
        <p:txBody>
          <a:bodyPr>
            <a:normAutofit fontScale="92500" lnSpcReduction="10000"/>
          </a:bodyPr>
          <a:lstStyle/>
          <a:p>
            <a:pPr marL="0" lvl="0" indent="0" algn="just" defTabSz="457200">
              <a:lnSpc>
                <a:spcPct val="100000"/>
              </a:lnSpc>
              <a:spcBef>
                <a:spcPts val="0"/>
              </a:spcBef>
              <a:buClrTx/>
              <a:buNone/>
            </a:pPr>
            <a:endParaRPr lang="it-IT" sz="1800" dirty="0" smtClean="0">
              <a:solidFill>
                <a:srgbClr val="000000"/>
              </a:solidFill>
            </a:endParaRPr>
          </a:p>
          <a:p>
            <a:pPr marL="0" lvl="0" indent="0" algn="just" defTabSz="457200">
              <a:lnSpc>
                <a:spcPct val="100000"/>
              </a:lnSpc>
              <a:spcBef>
                <a:spcPts val="0"/>
              </a:spcBef>
              <a:buClrTx/>
              <a:buNone/>
            </a:pPr>
            <a:endParaRPr lang="it-IT" sz="1800" dirty="0" smtClean="0">
              <a:solidFill>
                <a:srgbClr val="000000"/>
              </a:solidFill>
            </a:endParaRPr>
          </a:p>
          <a:p>
            <a:pPr marL="0" lvl="0" indent="0" algn="just" defTabSz="457200">
              <a:lnSpc>
                <a:spcPct val="100000"/>
              </a:lnSpc>
              <a:spcBef>
                <a:spcPts val="0"/>
              </a:spcBef>
              <a:buClrTx/>
              <a:buNone/>
            </a:pPr>
            <a:endParaRPr lang="it-IT" sz="1800" dirty="0">
              <a:solidFill>
                <a:srgbClr val="000000"/>
              </a:solidFill>
            </a:endParaRPr>
          </a:p>
          <a:p>
            <a:pPr marL="0" lvl="0" indent="0" algn="just" defTabSz="457200">
              <a:lnSpc>
                <a:spcPct val="100000"/>
              </a:lnSpc>
              <a:spcBef>
                <a:spcPts val="0"/>
              </a:spcBef>
              <a:buClrTx/>
              <a:buNone/>
            </a:pPr>
            <a:endParaRPr lang="it-IT" sz="1800" dirty="0" smtClean="0">
              <a:solidFill>
                <a:srgbClr val="000000"/>
              </a:solidFill>
            </a:endParaRPr>
          </a:p>
          <a:p>
            <a:pPr marL="0" lvl="0" indent="0" algn="just" defTabSz="457200">
              <a:lnSpc>
                <a:spcPct val="100000"/>
              </a:lnSpc>
              <a:spcBef>
                <a:spcPts val="0"/>
              </a:spcBef>
              <a:buClrTx/>
              <a:buNone/>
            </a:pPr>
            <a:endParaRPr lang="it-IT" sz="1800" dirty="0">
              <a:solidFill>
                <a:srgbClr val="000000"/>
              </a:solidFill>
            </a:endParaRPr>
          </a:p>
          <a:p>
            <a:pPr marL="0" lvl="0" indent="0" algn="just" defTabSz="457200">
              <a:lnSpc>
                <a:spcPct val="100000"/>
              </a:lnSpc>
              <a:spcBef>
                <a:spcPts val="0"/>
              </a:spcBef>
              <a:buClrTx/>
              <a:buNone/>
            </a:pPr>
            <a:endParaRPr lang="it-IT" sz="1800" dirty="0" smtClean="0">
              <a:solidFill>
                <a:srgbClr val="000000"/>
              </a:solidFill>
            </a:endParaRPr>
          </a:p>
          <a:p>
            <a:pPr marL="0" lvl="0" indent="0" algn="just" defTabSz="457200">
              <a:lnSpc>
                <a:spcPct val="100000"/>
              </a:lnSpc>
              <a:spcBef>
                <a:spcPts val="0"/>
              </a:spcBef>
              <a:buClrTx/>
              <a:buNone/>
            </a:pPr>
            <a:r>
              <a:rPr lang="it-IT" sz="1800" dirty="0" smtClean="0">
                <a:solidFill>
                  <a:srgbClr val="000000"/>
                </a:solidFill>
              </a:rPr>
              <a:t>Per iniziare ( allegato 1 )                                  </a:t>
            </a:r>
            <a:endParaRPr lang="it-IT" sz="1800" dirty="0">
              <a:solidFill>
                <a:srgbClr val="000000"/>
              </a:solidFill>
            </a:endParaRPr>
          </a:p>
          <a:p>
            <a:pPr marL="0" lvl="0" indent="0" algn="just" defTabSz="457200">
              <a:lnSpc>
                <a:spcPct val="100000"/>
              </a:lnSpc>
              <a:spcBef>
                <a:spcPts val="0"/>
              </a:spcBef>
              <a:buClrTx/>
              <a:buNone/>
            </a:pPr>
            <a:endParaRPr lang="it-IT" sz="1800" dirty="0" smtClean="0">
              <a:solidFill>
                <a:srgbClr val="000000"/>
              </a:solidFill>
            </a:endParaRPr>
          </a:p>
          <a:p>
            <a:pPr marL="0" lvl="0" indent="0" algn="just" defTabSz="457200">
              <a:lnSpc>
                <a:spcPct val="100000"/>
              </a:lnSpc>
              <a:spcBef>
                <a:spcPts val="0"/>
              </a:spcBef>
              <a:buClrTx/>
              <a:buNone/>
            </a:pPr>
            <a:endParaRPr lang="it-IT" sz="1800" dirty="0">
              <a:solidFill>
                <a:srgbClr val="000000"/>
              </a:solidFill>
            </a:endParaRPr>
          </a:p>
          <a:p>
            <a:pPr marL="0" lvl="0" indent="0" algn="just" defTabSz="457200">
              <a:lnSpc>
                <a:spcPct val="100000"/>
              </a:lnSpc>
              <a:spcBef>
                <a:spcPts val="0"/>
              </a:spcBef>
              <a:buClrTx/>
              <a:buNone/>
            </a:pPr>
            <a:endParaRPr lang="it-IT" sz="1800" dirty="0" smtClean="0">
              <a:solidFill>
                <a:srgbClr val="000000"/>
              </a:solidFill>
            </a:endParaRPr>
          </a:p>
          <a:p>
            <a:pPr marL="0" lvl="0" indent="0" algn="just" defTabSz="457200">
              <a:lnSpc>
                <a:spcPct val="100000"/>
              </a:lnSpc>
              <a:spcBef>
                <a:spcPts val="0"/>
              </a:spcBef>
              <a:buClrTx/>
              <a:buNone/>
            </a:pPr>
            <a:endParaRPr lang="it-IT" sz="1800" dirty="0">
              <a:solidFill>
                <a:srgbClr val="000000"/>
              </a:solidFill>
            </a:endParaRPr>
          </a:p>
          <a:p>
            <a:pPr marL="0" lvl="0" indent="0" algn="just" defTabSz="457200">
              <a:lnSpc>
                <a:spcPct val="100000"/>
              </a:lnSpc>
              <a:spcBef>
                <a:spcPts val="0"/>
              </a:spcBef>
              <a:buClrTx/>
              <a:buNone/>
            </a:pPr>
            <a:endParaRPr lang="it-IT" sz="1800" dirty="0" smtClean="0">
              <a:solidFill>
                <a:srgbClr val="000000"/>
              </a:solidFill>
            </a:endParaRPr>
          </a:p>
          <a:p>
            <a:pPr marL="0" lvl="0" indent="0" algn="just" defTabSz="457200">
              <a:lnSpc>
                <a:spcPct val="100000"/>
              </a:lnSpc>
              <a:spcBef>
                <a:spcPts val="0"/>
              </a:spcBef>
              <a:buClrTx/>
              <a:buNone/>
            </a:pPr>
            <a:endParaRPr lang="it-IT" sz="1800" dirty="0" smtClean="0">
              <a:solidFill>
                <a:srgbClr val="000000"/>
              </a:solidFill>
            </a:endParaRPr>
          </a:p>
          <a:p>
            <a:pPr marL="0" lvl="0" indent="0" algn="just" defTabSz="457200">
              <a:lnSpc>
                <a:spcPct val="100000"/>
              </a:lnSpc>
              <a:spcBef>
                <a:spcPts val="0"/>
              </a:spcBef>
              <a:buClrTx/>
              <a:buNone/>
            </a:pPr>
            <a:endParaRPr lang="it-IT" sz="1800" dirty="0">
              <a:solidFill>
                <a:srgbClr val="000000"/>
              </a:solidFill>
            </a:endParaRPr>
          </a:p>
          <a:p>
            <a:pPr marL="0" lvl="0" indent="0" algn="just" defTabSz="457200">
              <a:lnSpc>
                <a:spcPct val="100000"/>
              </a:lnSpc>
              <a:spcBef>
                <a:spcPts val="0"/>
              </a:spcBef>
              <a:buClrTx/>
              <a:buNone/>
            </a:pPr>
            <a:r>
              <a:rPr lang="it-IT" sz="1800" dirty="0" smtClean="0">
                <a:solidFill>
                  <a:srgbClr val="000000"/>
                </a:solidFill>
              </a:rPr>
              <a:t>Sapete </a:t>
            </a:r>
            <a:r>
              <a:rPr lang="it-IT" sz="1800" dirty="0">
                <a:solidFill>
                  <a:srgbClr val="000000"/>
                </a:solidFill>
              </a:rPr>
              <a:t>giudicare l'aspetto della terra e del cielo, come mai questo tempo non sapete </a:t>
            </a:r>
            <a:r>
              <a:rPr lang="it-IT" sz="1800" dirty="0" smtClean="0">
                <a:solidFill>
                  <a:srgbClr val="000000"/>
                </a:solidFill>
              </a:rPr>
              <a:t> </a:t>
            </a:r>
            <a:r>
              <a:rPr lang="it-IT" sz="1800" dirty="0">
                <a:solidFill>
                  <a:srgbClr val="000000"/>
                </a:solidFill>
              </a:rPr>
              <a:t>giudicarlo? E perché non giudicate da voi stessi ciò che è giusto? ( Luca 12,56 ) </a:t>
            </a:r>
            <a:endParaRPr lang="it-IT" sz="1800" dirty="0">
              <a:solidFill>
                <a:prstClr val="black"/>
              </a:solidFill>
            </a:endParaRPr>
          </a:p>
          <a:p>
            <a:pPr marL="0" lvl="0" indent="0" algn="just" defTabSz="457200">
              <a:lnSpc>
                <a:spcPct val="100000"/>
              </a:lnSpc>
              <a:spcBef>
                <a:spcPts val="0"/>
              </a:spcBef>
              <a:buClrTx/>
              <a:buNone/>
            </a:pPr>
            <a:r>
              <a:rPr lang="it-IT" sz="1800" dirty="0">
                <a:solidFill>
                  <a:srgbClr val="000000"/>
                </a:solidFill>
              </a:rPr>
              <a:t> </a:t>
            </a:r>
            <a:endParaRPr lang="it-IT" sz="1800" dirty="0">
              <a:solidFill>
                <a:prstClr val="black"/>
              </a:solidFill>
            </a:endParaRPr>
          </a:p>
        </p:txBody>
      </p:sp>
      <p:sp>
        <p:nvSpPr>
          <p:cNvPr id="6" name="CasellaDiTesto 4">
            <a:extLst>
              <a:ext uri="{FF2B5EF4-FFF2-40B4-BE49-F238E27FC236}">
                <a16:creationId xmlns="" xmlns:a16="http://schemas.microsoft.com/office/drawing/2014/main" id="{EADE9AF3-9DFC-EB41-86FB-4583B7B833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6789" y="6252306"/>
            <a:ext cx="253007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  <p:pic>
        <p:nvPicPr>
          <p:cNvPr id="7" name="Immagine 3">
            <a:extLst>
              <a:ext uri="{FF2B5EF4-FFF2-40B4-BE49-F238E27FC236}">
                <a16:creationId xmlns="" xmlns:a16="http://schemas.microsoft.com/office/drawing/2014/main" id="{1FAEF3A4-F151-144E-A5CF-2B73E86022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6860" y="5637784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Segnaposto contenuto 7"/>
          <p:cNvSpPr txBox="1">
            <a:spLocks/>
          </p:cNvSpPr>
          <p:nvPr/>
        </p:nvSpPr>
        <p:spPr>
          <a:xfrm>
            <a:off x="1017711" y="1976893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it-IT" sz="4000" dirty="0" smtClean="0">
              <a:solidFill>
                <a:schemeClr val="tx1"/>
              </a:solidFill>
              <a:latin typeface="Impact" panose="020B080603090205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it-IT" sz="4000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pic>
        <p:nvPicPr>
          <p:cNvPr id="9" name="Picture 2" descr="Risultati immagini per rodin pensatore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62"/>
          <a:stretch/>
        </p:blipFill>
        <p:spPr bwMode="auto">
          <a:xfrm>
            <a:off x="5589432" y="2053214"/>
            <a:ext cx="3254926" cy="2660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2518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E7F83DCC-16F8-294B-9A90-49A1B5757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LA VITA SI RACCONTA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594B84A9-0356-DF49-8937-6D28FF5076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429555"/>
            <a:ext cx="8354945" cy="4617410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it-IT" dirty="0" smtClean="0"/>
              <a:t>IL TACCUINO ( allegato 2 )</a:t>
            </a:r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/>
          </a:p>
          <a:p>
            <a:pPr>
              <a:buFont typeface="Wingdings" panose="05000000000000000000" pitchFamily="2" charset="2"/>
              <a:buChar char="Ø"/>
            </a:pPr>
            <a:r>
              <a:rPr lang="it-IT" dirty="0" smtClean="0"/>
              <a:t>LA DINAMICA ( allegato 3 )                                     </a:t>
            </a:r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/>
          </a:p>
          <a:p>
            <a:pPr>
              <a:buFont typeface="Wingdings" panose="05000000000000000000" pitchFamily="2" charset="2"/>
              <a:buChar char="Ø"/>
            </a:pPr>
            <a:r>
              <a:rPr lang="it-IT" dirty="0" smtClean="0"/>
              <a:t>ATTUALITA’ ( allegato 4 )</a:t>
            </a:r>
          </a:p>
          <a:p>
            <a:pPr marL="0" indent="0">
              <a:buNone/>
            </a:pPr>
            <a:endParaRPr lang="it-IT" dirty="0" smtClean="0"/>
          </a:p>
          <a:p>
            <a:pPr marL="0" indent="0" algn="ctr">
              <a:buNone/>
            </a:pPr>
            <a:r>
              <a:rPr lang="it-IT" dirty="0" smtClean="0"/>
              <a:t>Allenarci a leggere i nostri vissuti e quelli dei fratelli, gli avvenimenti grandi e piccoli della storia, allenarci ad entrare in profondità per valutare e poi scegliere come starci dentro…è un passo importante per GENERARE.</a:t>
            </a:r>
            <a:endParaRPr lang="it-IT" dirty="0"/>
          </a:p>
        </p:txBody>
      </p:sp>
      <p:sp>
        <p:nvSpPr>
          <p:cNvPr id="4" name="CasellaDiTesto 3">
            <a:extLst>
              <a:ext uri="{FF2B5EF4-FFF2-40B4-BE49-F238E27FC236}">
                <a16:creationId xmlns="" xmlns:a16="http://schemas.microsoft.com/office/drawing/2014/main" id="{2B0AB4D4-D535-1049-966C-032C741C5C4C}"/>
              </a:ext>
            </a:extLst>
          </p:cNvPr>
          <p:cNvSpPr txBox="1"/>
          <p:nvPr/>
        </p:nvSpPr>
        <p:spPr>
          <a:xfrm>
            <a:off x="1165181" y="6252306"/>
            <a:ext cx="4580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pic>
        <p:nvPicPr>
          <p:cNvPr id="5" name="Immagine 3">
            <a:extLst>
              <a:ext uri="{FF2B5EF4-FFF2-40B4-BE49-F238E27FC236}">
                <a16:creationId xmlns="" xmlns:a16="http://schemas.microsoft.com/office/drawing/2014/main" id="{79101580-A391-6A45-A1CA-65E89B930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6861" y="5623203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4">
            <a:extLst>
              <a:ext uri="{FF2B5EF4-FFF2-40B4-BE49-F238E27FC236}">
                <a16:creationId xmlns="" xmlns:a16="http://schemas.microsoft.com/office/drawing/2014/main" id="{1241CB63-A754-4F4D-894E-A5F2351E16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4951" y="6243088"/>
            <a:ext cx="254312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  <p:cxnSp>
        <p:nvCxnSpPr>
          <p:cNvPr id="8" name="Connettore 1 7">
            <a:extLst>
              <a:ext uri="{FF2B5EF4-FFF2-40B4-BE49-F238E27FC236}">
                <a16:creationId xmlns="" xmlns:a16="http://schemas.microsoft.com/office/drawing/2014/main" id="{863C6BCF-67A0-2C4C-A873-A3E7BCB2AFFB}"/>
              </a:ext>
            </a:extLst>
          </p:cNvPr>
          <p:cNvCxnSpPr/>
          <p:nvPr/>
        </p:nvCxnSpPr>
        <p:spPr>
          <a:xfrm>
            <a:off x="6128951" y="609513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>
            <a:extLst>
              <a:ext uri="{FF2B5EF4-FFF2-40B4-BE49-F238E27FC236}">
                <a16:creationId xmlns="" xmlns:a16="http://schemas.microsoft.com/office/drawing/2014/main" id="{3643F5F9-D898-F549-9257-D4F90E140816}"/>
              </a:ext>
            </a:extLst>
          </p:cNvPr>
          <p:cNvCxnSpPr>
            <a:cxnSpLocks/>
            <a:stCxn id="4" idx="3"/>
            <a:endCxn id="4" idx="3"/>
          </p:cNvCxnSpPr>
          <p:nvPr/>
        </p:nvCxnSpPr>
        <p:spPr>
          <a:xfrm>
            <a:off x="5745892" y="643697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>
            <a:extLst>
              <a:ext uri="{FF2B5EF4-FFF2-40B4-BE49-F238E27FC236}">
                <a16:creationId xmlns="" xmlns:a16="http://schemas.microsoft.com/office/drawing/2014/main" id="{6318E594-4F04-8342-8636-A9B4BF052E8D}"/>
              </a:ext>
            </a:extLst>
          </p:cNvPr>
          <p:cNvCxnSpPr/>
          <p:nvPr/>
        </p:nvCxnSpPr>
        <p:spPr>
          <a:xfrm>
            <a:off x="5745892" y="6425514"/>
            <a:ext cx="194001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magine 11" descr="Immagine correlata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892" y="1429555"/>
            <a:ext cx="4673949" cy="29697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4547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EC3C4A36-7B4B-E44B-A3FD-A073E9593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PAROLA ILLUMINA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BA3671BB-0236-2F45-87D2-0B990083B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7896" y="1073425"/>
            <a:ext cx="9898160" cy="4923134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it-IT" dirty="0">
                <a:solidFill>
                  <a:srgbClr val="000000"/>
                </a:solidFill>
                <a:latin typeface="Lato"/>
              </a:rPr>
              <a:t> </a:t>
            </a:r>
            <a:r>
              <a:rPr lang="it-IT" sz="2800" dirty="0">
                <a:solidFill>
                  <a:srgbClr val="000000"/>
                </a:solidFill>
                <a:latin typeface="Gill Sans MT" panose="020B0502020104020203"/>
              </a:rPr>
              <a:t>Diceva ancora alle folle: «Quando vedete una nuvola salire da ponente, subito dite: Viene la pioggia, e così </a:t>
            </a:r>
            <a:r>
              <a:rPr lang="it-IT" sz="2800" dirty="0" smtClean="0">
                <a:solidFill>
                  <a:srgbClr val="000000"/>
                </a:solidFill>
                <a:latin typeface="Gill Sans MT" panose="020B0502020104020203"/>
              </a:rPr>
              <a:t>accade. E </a:t>
            </a:r>
            <a:r>
              <a:rPr lang="it-IT" sz="2800" dirty="0">
                <a:solidFill>
                  <a:srgbClr val="000000"/>
                </a:solidFill>
                <a:latin typeface="Gill Sans MT" panose="020B0502020104020203"/>
              </a:rPr>
              <a:t>quando soffia lo scirocco, dite: Ci sarà caldo, e così </a:t>
            </a:r>
            <a:r>
              <a:rPr lang="it-IT" sz="2800" dirty="0" smtClean="0">
                <a:solidFill>
                  <a:srgbClr val="000000"/>
                </a:solidFill>
                <a:latin typeface="Gill Sans MT" panose="020B0502020104020203"/>
              </a:rPr>
              <a:t>accade. Ipocriti</a:t>
            </a:r>
            <a:r>
              <a:rPr lang="it-IT" sz="2800" dirty="0">
                <a:solidFill>
                  <a:srgbClr val="000000"/>
                </a:solidFill>
                <a:latin typeface="Gill Sans MT" panose="020B0502020104020203"/>
              </a:rPr>
              <a:t>! Sapete giudicare l'aspetto della terra e del cielo, come mai questo tempo non sapete giudicarlo</a:t>
            </a:r>
            <a:r>
              <a:rPr lang="it-IT" sz="2800" dirty="0" smtClean="0">
                <a:solidFill>
                  <a:srgbClr val="000000"/>
                </a:solidFill>
                <a:latin typeface="Gill Sans MT" panose="020B0502020104020203"/>
              </a:rPr>
              <a:t>?</a:t>
            </a:r>
            <a:r>
              <a:rPr lang="it-IT" sz="2800" dirty="0">
                <a:solidFill>
                  <a:srgbClr val="000000"/>
                </a:solidFill>
                <a:latin typeface="Gill Sans MT" panose="020B0502020104020203"/>
              </a:rPr>
              <a:t> E perché non giudicate da voi stessi ciò che è giusto</a:t>
            </a:r>
            <a:r>
              <a:rPr lang="it-IT" sz="2800" dirty="0" smtClean="0">
                <a:solidFill>
                  <a:srgbClr val="000000"/>
                </a:solidFill>
                <a:latin typeface="Gill Sans MT" panose="020B0502020104020203"/>
              </a:rPr>
              <a:t>?</a:t>
            </a:r>
            <a:r>
              <a:rPr lang="it-IT" sz="2800" dirty="0" smtClean="0">
                <a:solidFill>
                  <a:srgbClr val="000000"/>
                </a:solidFill>
                <a:latin typeface="Lato"/>
              </a:rPr>
              <a:t>  </a:t>
            </a:r>
          </a:p>
          <a:p>
            <a:pPr marL="0" indent="0" algn="just">
              <a:buNone/>
            </a:pPr>
            <a:r>
              <a:rPr lang="it-IT" sz="1800" dirty="0" smtClean="0">
                <a:solidFill>
                  <a:srgbClr val="000000"/>
                </a:solidFill>
                <a:latin typeface="Lato"/>
              </a:rPr>
              <a:t>( Luca,12,54-57 )</a:t>
            </a:r>
          </a:p>
          <a:p>
            <a:pPr marL="0" indent="0" algn="just">
              <a:buNone/>
            </a:pPr>
            <a:endParaRPr lang="it-IT" sz="1800" dirty="0" smtClean="0">
              <a:solidFill>
                <a:srgbClr val="000000"/>
              </a:solidFill>
              <a:latin typeface="Lato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it-IT" sz="1600" dirty="0" smtClean="0">
                <a:solidFill>
                  <a:srgbClr val="000000"/>
                </a:solidFill>
                <a:latin typeface="Gill Sans MT" panose="020B0502020104020203"/>
              </a:rPr>
              <a:t>Cosa dice la Parola alla mia vita ( allegato 5 )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t-IT" sz="1600" dirty="0" smtClean="0">
                <a:solidFill>
                  <a:srgbClr val="000000"/>
                </a:solidFill>
                <a:latin typeface="Gill Sans MT" panose="020B0502020104020203"/>
              </a:rPr>
              <a:t>Cosa dice la Parola della mia vita ( allegato 6 )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t-IT" sz="1600" dirty="0" smtClean="0">
                <a:solidFill>
                  <a:srgbClr val="000000"/>
                </a:solidFill>
                <a:latin typeface="Gill Sans MT" panose="020B0502020104020203"/>
              </a:rPr>
              <a:t>Cosa dice la Parola della nostra vita ( allegato 7 )   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t-IT" sz="1600" dirty="0" smtClean="0">
                <a:solidFill>
                  <a:srgbClr val="000000"/>
                </a:solidFill>
                <a:latin typeface="Gill Sans MT" panose="020B0502020104020203"/>
              </a:rPr>
              <a:t>Cosa dice la mia vita alla Parola ( allegato 8 )</a:t>
            </a:r>
            <a:endParaRPr lang="it-IT" sz="1600" dirty="0">
              <a:latin typeface="Gill Sans MT" panose="020B0502020104020203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="" xmlns:a16="http://schemas.microsoft.com/office/drawing/2014/main" id="{3EA6712C-123E-C54F-B836-B7E787635D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8071" y="5592329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>
            <a:extLst>
              <a:ext uri="{FF2B5EF4-FFF2-40B4-BE49-F238E27FC236}">
                <a16:creationId xmlns="" xmlns:a16="http://schemas.microsoft.com/office/drawing/2014/main" id="{C0E1D22A-EF59-D64B-A436-EB1F0C493898}"/>
              </a:ext>
            </a:extLst>
          </p:cNvPr>
          <p:cNvSpPr txBox="1"/>
          <p:nvPr/>
        </p:nvSpPr>
        <p:spPr>
          <a:xfrm>
            <a:off x="1165181" y="6252306"/>
            <a:ext cx="4642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sp>
        <p:nvSpPr>
          <p:cNvPr id="6" name="CasellaDiTesto 4">
            <a:extLst>
              <a:ext uri="{FF2B5EF4-FFF2-40B4-BE49-F238E27FC236}">
                <a16:creationId xmlns="" xmlns:a16="http://schemas.microsoft.com/office/drawing/2014/main" id="{23BEBAA0-091A-6947-A9F6-7D71AB555B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2022" y="6243088"/>
            <a:ext cx="250604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  <p:pic>
        <p:nvPicPr>
          <p:cNvPr id="9" name="Picture 2" descr="Risultati immagini per la parola illumin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1948" y="3997703"/>
            <a:ext cx="2661146" cy="1920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4406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8B7F572E-E9E7-2146-80C7-BFAB4AA34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VITA CAMBIA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DD093D03-E3D7-E54E-8B93-97146ADD6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5181" y="1468192"/>
            <a:ext cx="10178322" cy="407868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it-IT" sz="2400" dirty="0" smtClean="0"/>
              <a:t>Esercizio personale di discernimento (allegato 9)</a:t>
            </a:r>
          </a:p>
          <a:p>
            <a:pPr marL="0" indent="0">
              <a:buNone/>
            </a:pPr>
            <a:endParaRPr lang="it-IT" sz="24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it-IT" sz="2400" dirty="0" smtClean="0"/>
              <a:t>Cerco fatti di Vangelo (allegato 10)</a:t>
            </a:r>
          </a:p>
          <a:p>
            <a:pPr marL="0" indent="0">
              <a:buNone/>
            </a:pPr>
            <a:endParaRPr lang="it-IT" sz="24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it-IT" sz="2400" dirty="0" err="1" smtClean="0"/>
              <a:t>GenerAttivi</a:t>
            </a:r>
            <a:r>
              <a:rPr lang="it-IT" sz="2400" dirty="0" smtClean="0"/>
              <a:t> (allegato 11)</a:t>
            </a:r>
          </a:p>
          <a:p>
            <a:pPr marL="0" indent="0">
              <a:buNone/>
            </a:pPr>
            <a:endParaRPr lang="it-IT" sz="24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it-IT" sz="2400" dirty="0" smtClean="0"/>
              <a:t>In preghiera ( allegato 12 )</a:t>
            </a:r>
          </a:p>
          <a:p>
            <a:pPr marL="0" indent="0">
              <a:buNone/>
            </a:pPr>
            <a:endParaRPr lang="it-IT" sz="2400" dirty="0"/>
          </a:p>
          <a:p>
            <a:pPr>
              <a:buFont typeface="Wingdings" panose="05000000000000000000" pitchFamily="2" charset="2"/>
              <a:buChar char="Ø"/>
            </a:pPr>
            <a:endParaRPr lang="it-IT" dirty="0"/>
          </a:p>
        </p:txBody>
      </p:sp>
      <p:pic>
        <p:nvPicPr>
          <p:cNvPr id="4" name="Immagine 3">
            <a:extLst>
              <a:ext uri="{FF2B5EF4-FFF2-40B4-BE49-F238E27FC236}">
                <a16:creationId xmlns="" xmlns:a16="http://schemas.microsoft.com/office/drawing/2014/main" id="{2983C949-AD96-1843-8F3D-2C834EB351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8071" y="5592329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>
            <a:extLst>
              <a:ext uri="{FF2B5EF4-FFF2-40B4-BE49-F238E27FC236}">
                <a16:creationId xmlns="" xmlns:a16="http://schemas.microsoft.com/office/drawing/2014/main" id="{A5846852-2A7A-2F48-870B-E32F661021EC}"/>
              </a:ext>
            </a:extLst>
          </p:cNvPr>
          <p:cNvSpPr txBox="1"/>
          <p:nvPr/>
        </p:nvSpPr>
        <p:spPr>
          <a:xfrm>
            <a:off x="1165181" y="6252306"/>
            <a:ext cx="4642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sp>
        <p:nvSpPr>
          <p:cNvPr id="6" name="CasellaDiTesto 4">
            <a:extLst>
              <a:ext uri="{FF2B5EF4-FFF2-40B4-BE49-F238E27FC236}">
                <a16:creationId xmlns="" xmlns:a16="http://schemas.microsoft.com/office/drawing/2014/main" id="{DCA85AB9-99E4-C34B-9D73-B339199AF5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9665" y="6243088"/>
            <a:ext cx="25184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  <p:sp>
        <p:nvSpPr>
          <p:cNvPr id="7" name="AutoShape 2" descr="Immagine correlat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8" name="Picture 2" descr="Risultati immagini per DISCERNERE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0067" y="2232651"/>
            <a:ext cx="4661535" cy="295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01543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olo 18">
            <a:extLst>
              <a:ext uri="{FF2B5EF4-FFF2-40B4-BE49-F238E27FC236}">
                <a16:creationId xmlns="" xmlns:a16="http://schemas.microsoft.com/office/drawing/2014/main" id="{23370B90-A7E8-574B-8CF0-93C0E42C4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072928"/>
          </a:xfrm>
        </p:spPr>
        <p:txBody>
          <a:bodyPr/>
          <a:lstStyle/>
          <a:p>
            <a:r>
              <a:rPr lang="it-IT" dirty="0" smtClean="0"/>
              <a:t>RIFLESSI DELLA CULTURA</a:t>
            </a:r>
            <a:endParaRPr lang="it-IT" dirty="0"/>
          </a:p>
        </p:txBody>
      </p:sp>
      <p:pic>
        <p:nvPicPr>
          <p:cNvPr id="21" name="Immagine 3">
            <a:extLst>
              <a:ext uri="{FF2B5EF4-FFF2-40B4-BE49-F238E27FC236}">
                <a16:creationId xmlns="" xmlns:a16="http://schemas.microsoft.com/office/drawing/2014/main" id="{D37D14D4-8ECA-E14A-A01F-645218387F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8071" y="5592329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CasellaDiTesto 21">
            <a:extLst>
              <a:ext uri="{FF2B5EF4-FFF2-40B4-BE49-F238E27FC236}">
                <a16:creationId xmlns="" xmlns:a16="http://schemas.microsoft.com/office/drawing/2014/main" id="{A718BEFA-84DE-1842-BB3F-890E75FC2D7E}"/>
              </a:ext>
            </a:extLst>
          </p:cNvPr>
          <p:cNvSpPr txBox="1"/>
          <p:nvPr/>
        </p:nvSpPr>
        <p:spPr>
          <a:xfrm>
            <a:off x="1165181" y="6252306"/>
            <a:ext cx="4642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sp>
        <p:nvSpPr>
          <p:cNvPr id="23" name="CasellaDiTesto 4">
            <a:extLst>
              <a:ext uri="{FF2B5EF4-FFF2-40B4-BE49-F238E27FC236}">
                <a16:creationId xmlns="" xmlns:a16="http://schemas.microsoft.com/office/drawing/2014/main" id="{06896112-286A-6742-B085-23F091EAB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01449" y="6243088"/>
            <a:ext cx="245662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dirty="0">
                <a:solidFill>
                  <a:srgbClr val="2D59A7"/>
                </a:solidFill>
              </a:rPr>
              <a:t>Azione Cattolica Italiana</a:t>
            </a:r>
          </a:p>
        </p:txBody>
      </p:sp>
      <p:sp>
        <p:nvSpPr>
          <p:cNvPr id="3" name="AutoShape 4" descr="Immagine correlata"/>
          <p:cNvSpPr>
            <a:spLocks noGrp="1" noChangeAspect="1" noChangeArrowheads="1"/>
          </p:cNvSpPr>
          <p:nvPr>
            <p:ph idx="1"/>
          </p:nvPr>
        </p:nvSpPr>
        <p:spPr bwMode="auto">
          <a:xfrm>
            <a:off x="1251678" y="1107584"/>
            <a:ext cx="10178322" cy="4772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it-IT" dirty="0" smtClean="0"/>
              <a:t>Libri ( allegato 13 )</a:t>
            </a:r>
          </a:p>
          <a:p>
            <a:pPr>
              <a:buFont typeface="Wingdings" panose="05000000000000000000" pitchFamily="2" charset="2"/>
              <a:buChar char="Ø"/>
            </a:pPr>
            <a:endParaRPr lang="it-IT" dirty="0"/>
          </a:p>
          <a:p>
            <a:pPr>
              <a:buFont typeface="Wingdings" panose="05000000000000000000" pitchFamily="2" charset="2"/>
              <a:buChar char="Ø"/>
            </a:pPr>
            <a:r>
              <a:rPr lang="it-IT" dirty="0" smtClean="0"/>
              <a:t>Film ( allegato 14 )                            </a:t>
            </a:r>
          </a:p>
          <a:p>
            <a:pPr>
              <a:buFont typeface="Wingdings" panose="05000000000000000000" pitchFamily="2" charset="2"/>
              <a:buChar char="Ø"/>
            </a:pPr>
            <a:endParaRPr lang="it-IT" dirty="0"/>
          </a:p>
          <a:p>
            <a:pPr>
              <a:buFont typeface="Wingdings" panose="05000000000000000000" pitchFamily="2" charset="2"/>
              <a:buChar char="Ø"/>
            </a:pPr>
            <a:r>
              <a:rPr lang="it-IT" dirty="0" smtClean="0"/>
              <a:t>Arte ed approfondimenti </a:t>
            </a:r>
            <a:r>
              <a:rPr lang="it-IT" dirty="0" smtClean="0"/>
              <a:t>( allegato 15 )</a:t>
            </a:r>
          </a:p>
          <a:p>
            <a:pPr>
              <a:buFont typeface="Wingdings" panose="05000000000000000000" pitchFamily="2" charset="2"/>
              <a:buChar char="Ø"/>
            </a:pPr>
            <a:endParaRPr lang="it-IT" dirty="0"/>
          </a:p>
          <a:p>
            <a:pPr marL="0" indent="0">
              <a:buNone/>
            </a:pPr>
            <a:endParaRPr lang="it-IT" dirty="0"/>
          </a:p>
        </p:txBody>
      </p:sp>
      <p:sp>
        <p:nvSpPr>
          <p:cNvPr id="8" name="AutoShape 4" descr="Immagine correlata"/>
          <p:cNvSpPr txBox="1">
            <a:spLocks noChangeAspect="1" noChangeArrowheads="1"/>
          </p:cNvSpPr>
          <p:nvPr/>
        </p:nvSpPr>
        <p:spPr bwMode="auto">
          <a:xfrm>
            <a:off x="3850783" y="0"/>
            <a:ext cx="8580032" cy="6041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dirty="0" smtClean="0"/>
              <a:t>                            </a:t>
            </a:r>
          </a:p>
          <a:p>
            <a:pPr>
              <a:buFont typeface="Wingdings" panose="05000000000000000000" pitchFamily="2" charset="2"/>
              <a:buChar char="Ø"/>
            </a:pPr>
            <a:endParaRPr lang="it-IT" dirty="0" smtClean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 smtClean="0"/>
          </a:p>
        </p:txBody>
      </p:sp>
      <p:pic>
        <p:nvPicPr>
          <p:cNvPr id="11" name="Immagine 10" descr="Risultati immagini per illusioni ottiche immagini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6993" y="1380786"/>
            <a:ext cx="4176153" cy="234362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ttangolo 3"/>
          <p:cNvSpPr/>
          <p:nvPr/>
        </p:nvSpPr>
        <p:spPr>
          <a:xfrm rot="10800000" flipV="1">
            <a:off x="4095482" y="4087007"/>
            <a:ext cx="57826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400" dirty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«Cultura è equilibrio intellettuale, riflessione critica, senso di discernimento, aborrimento di ogni semplificazione, di ogni manicheismo, di ogni parzialità.“</a:t>
            </a:r>
          </a:p>
          <a:p>
            <a:pPr algn="ctr"/>
            <a:endParaRPr lang="it-IT" sz="1400" dirty="0">
              <a:solidFill>
                <a:srgbClr val="333333"/>
              </a:solidFill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it-IT" sz="1100" dirty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Norberto Bobbio, filosofo e </a:t>
            </a:r>
            <a:r>
              <a:rPr lang="it-IT" sz="1100" dirty="0" smtClean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politico, 1909 - 2004</a:t>
            </a:r>
            <a:r>
              <a:rPr lang="it-IT" sz="1400" dirty="0" smtClean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1400" dirty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it-IT" sz="1400" dirty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1233156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72B30FA-C377-2245-BAC6-B0B184135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PER CONTINUARE…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7DF49832-40B9-384B-A575-A1BB53ED99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275009"/>
            <a:ext cx="10178322" cy="4604584"/>
          </a:xfrm>
        </p:spPr>
        <p:txBody>
          <a:bodyPr/>
          <a:lstStyle/>
          <a:p>
            <a:r>
              <a:rPr lang="it-IT" smtClean="0"/>
              <a:t>DISCERNERE …PER SCEGLIERE… </a:t>
            </a:r>
            <a:r>
              <a:rPr lang="it-IT" dirty="0" smtClean="0"/>
              <a:t>DI CAMMINARE NELL’AMORE…</a:t>
            </a:r>
            <a:endParaRPr lang="it-IT" dirty="0"/>
          </a:p>
        </p:txBody>
      </p:sp>
      <p:pic>
        <p:nvPicPr>
          <p:cNvPr id="4" name="Immagine 3">
            <a:extLst>
              <a:ext uri="{FF2B5EF4-FFF2-40B4-BE49-F238E27FC236}">
                <a16:creationId xmlns="" xmlns:a16="http://schemas.microsoft.com/office/drawing/2014/main" id="{15B6755E-06CE-8A43-9C1A-708C11140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8071" y="5592329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>
            <a:extLst>
              <a:ext uri="{FF2B5EF4-FFF2-40B4-BE49-F238E27FC236}">
                <a16:creationId xmlns="" xmlns:a16="http://schemas.microsoft.com/office/drawing/2014/main" id="{7EAF2A84-4A81-7549-AF72-6FCBB8422CBE}"/>
              </a:ext>
            </a:extLst>
          </p:cNvPr>
          <p:cNvSpPr txBox="1"/>
          <p:nvPr/>
        </p:nvSpPr>
        <p:spPr>
          <a:xfrm>
            <a:off x="1165181" y="6252306"/>
            <a:ext cx="4642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sp>
        <p:nvSpPr>
          <p:cNvPr id="6" name="CasellaDiTesto 4">
            <a:extLst>
              <a:ext uri="{FF2B5EF4-FFF2-40B4-BE49-F238E27FC236}">
                <a16:creationId xmlns="" xmlns:a16="http://schemas.microsoft.com/office/drawing/2014/main" id="{E1DDF071-733F-5142-B8E1-44236A49B8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2595" y="6243088"/>
            <a:ext cx="255547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  <p:pic>
        <p:nvPicPr>
          <p:cNvPr id="2050" name="Picture 2" descr="Risultati immagini per discernere servi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466" y="2095950"/>
            <a:ext cx="4912419" cy="327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20829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38F92DB-8ECA-094C-AE65-E6A7F0334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414B14AF-F135-F747-B039-C8690B0800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>
            <a:extLst>
              <a:ext uri="{FF2B5EF4-FFF2-40B4-BE49-F238E27FC236}">
                <a16:creationId xmlns="" xmlns:a16="http://schemas.microsoft.com/office/drawing/2014/main" id="{06924265-6EC1-9A48-98AB-FB5CE0A8C3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8071" y="5592329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>
            <a:extLst>
              <a:ext uri="{FF2B5EF4-FFF2-40B4-BE49-F238E27FC236}">
                <a16:creationId xmlns="" xmlns:a16="http://schemas.microsoft.com/office/drawing/2014/main" id="{DD606433-D308-8241-954E-14F7E9AF4ADA}"/>
              </a:ext>
            </a:extLst>
          </p:cNvPr>
          <p:cNvSpPr txBox="1"/>
          <p:nvPr/>
        </p:nvSpPr>
        <p:spPr>
          <a:xfrm>
            <a:off x="1165181" y="6252306"/>
            <a:ext cx="4642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sp>
        <p:nvSpPr>
          <p:cNvPr id="6" name="CasellaDiTesto 4">
            <a:extLst>
              <a:ext uri="{FF2B5EF4-FFF2-40B4-BE49-F238E27FC236}">
                <a16:creationId xmlns="" xmlns:a16="http://schemas.microsoft.com/office/drawing/2014/main" id="{3D310AE3-2FBE-3D43-8039-772E661059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7881" y="6243088"/>
            <a:ext cx="258019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</p:spTree>
    <p:extLst>
      <p:ext uri="{BB962C8B-B14F-4D97-AF65-F5344CB8AC3E}">
        <p14:creationId xmlns:p14="http://schemas.microsoft.com/office/powerpoint/2010/main" val="4368789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BE45CD7-5520-C246-9CFC-D4342D907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D49FA369-6DA2-384B-8AB4-F4F9476C36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>
            <a:extLst>
              <a:ext uri="{FF2B5EF4-FFF2-40B4-BE49-F238E27FC236}">
                <a16:creationId xmlns="" xmlns:a16="http://schemas.microsoft.com/office/drawing/2014/main" id="{E96950C1-55A3-9147-B8A4-71494352FB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8071" y="5592329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>
            <a:extLst>
              <a:ext uri="{FF2B5EF4-FFF2-40B4-BE49-F238E27FC236}">
                <a16:creationId xmlns="" xmlns:a16="http://schemas.microsoft.com/office/drawing/2014/main" id="{75D3B85E-B266-1A46-B290-DB7779432FFD}"/>
              </a:ext>
            </a:extLst>
          </p:cNvPr>
          <p:cNvSpPr txBox="1"/>
          <p:nvPr/>
        </p:nvSpPr>
        <p:spPr>
          <a:xfrm>
            <a:off x="1165181" y="6252306"/>
            <a:ext cx="4642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sp>
        <p:nvSpPr>
          <p:cNvPr id="6" name="CasellaDiTesto 4">
            <a:extLst>
              <a:ext uri="{FF2B5EF4-FFF2-40B4-BE49-F238E27FC236}">
                <a16:creationId xmlns="" xmlns:a16="http://schemas.microsoft.com/office/drawing/2014/main" id="{5A1B4385-FE51-A448-9F53-4AABDFF3FB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7308" y="6243088"/>
            <a:ext cx="25307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</p:spTree>
    <p:extLst>
      <p:ext uri="{BB962C8B-B14F-4D97-AF65-F5344CB8AC3E}">
        <p14:creationId xmlns:p14="http://schemas.microsoft.com/office/powerpoint/2010/main" val="3507612615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Badge</Template>
  <TotalTime>312</TotalTime>
  <Words>314</Words>
  <Application>Microsoft Office PowerPoint</Application>
  <PresentationFormat>Widescreen</PresentationFormat>
  <Paragraphs>81</Paragraphs>
  <Slides>10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21" baseType="lpstr">
      <vt:lpstr>ＭＳ Ｐゴシック</vt:lpstr>
      <vt:lpstr>Arial</vt:lpstr>
      <vt:lpstr>Calibri</vt:lpstr>
      <vt:lpstr>Gill Sans MT</vt:lpstr>
      <vt:lpstr>Helvetica</vt:lpstr>
      <vt:lpstr>Impact</vt:lpstr>
      <vt:lpstr>Lato</vt:lpstr>
      <vt:lpstr>Times New Roman</vt:lpstr>
      <vt:lpstr>Trebuchet MS</vt:lpstr>
      <vt:lpstr>Wingdings</vt:lpstr>
      <vt:lpstr>Badge</vt:lpstr>
      <vt:lpstr>«GENERATORI»</vt:lpstr>
      <vt:lpstr>TERZA TAPPA :  DISCERNERE                               PER GENERARE</vt:lpstr>
      <vt:lpstr>LA VITA SI RACCONTA</vt:lpstr>
      <vt:lpstr>LA PAROLA ILLUMINA</vt:lpstr>
      <vt:lpstr>LA VITA CAMBIA</vt:lpstr>
      <vt:lpstr>RIFLESSI DELLA CULTURA</vt:lpstr>
      <vt:lpstr>PER CONTINUARE…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«GENERATORI»</dc:title>
  <dc:creator>BEATRICE CAPILUPPI</dc:creator>
  <cp:lastModifiedBy>Rita Mussini</cp:lastModifiedBy>
  <cp:revision>25</cp:revision>
  <dcterms:created xsi:type="dcterms:W3CDTF">2018-09-20T20:54:28Z</dcterms:created>
  <dcterms:modified xsi:type="dcterms:W3CDTF">2018-10-02T22:04:30Z</dcterms:modified>
</cp:coreProperties>
</file>