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4" r:id="rId3"/>
    <p:sldId id="262" r:id="rId4"/>
    <p:sldId id="260" r:id="rId5"/>
    <p:sldId id="265" r:id="rId6"/>
    <p:sldId id="266" r:id="rId7"/>
    <p:sldId id="270" r:id="rId8"/>
    <p:sldId id="267" r:id="rId9"/>
    <p:sldId id="268" r:id="rId10"/>
    <p:sldId id="271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9A7"/>
    <a:srgbClr val="FFCA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43"/>
    <p:restoredTop sz="94674"/>
  </p:normalViewPr>
  <p:slideViewPr>
    <p:cSldViewPr snapToGrid="0" snapToObjects="1">
      <p:cViewPr>
        <p:scale>
          <a:sx n="117" d="100"/>
          <a:sy n="117" d="100"/>
        </p:scale>
        <p:origin x="-10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 mod="1">
    <p:ext uri="{DCECCB84-F9BA-43D5-87BE-67443E8EF086}">
      <p15:sldGuideLst xmlns:p15="http://schemas.microsoft.com/office/powerpoint/2012/main" xmlns="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9/28/2018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Modifica gli stili del testo dello schema
Secondo livello
Terzo livello
Quarto livello
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9/28/2018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7BCC5CBC-A69E-944F-BBB5-1020CDA15C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/>
          <a:lstStyle/>
          <a:p>
            <a:r>
              <a:rPr lang="it-IT" dirty="0"/>
              <a:t>«GENERATORI»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xmlns="" id="{4B128320-1489-BF4E-B23C-72EE9BCB31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68806" y="3897477"/>
            <a:ext cx="8337851" cy="742279"/>
          </a:xfrm>
        </p:spPr>
        <p:txBody>
          <a:bodyPr>
            <a:normAutofit/>
          </a:bodyPr>
          <a:lstStyle/>
          <a:p>
            <a:pPr algn="l"/>
            <a:r>
              <a:rPr lang="it-IT" dirty="0"/>
              <a:t>PERCORSO formativo per gruppi di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:a16="http://schemas.microsoft.com/office/drawing/2014/main" xmlns="" id="{39D9A149-D93D-0049-88FD-8452C35FA5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5012" y="674136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11C02393-9B58-984A-837B-29D744CE65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65485" y="278009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dirty="0"/>
              <a:t>Azione Cattolica Italiana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xmlns="" id="{12C21A39-92CA-4040-A2B0-2228B74542D1}"/>
              </a:ext>
            </a:extLst>
          </p:cNvPr>
          <p:cNvSpPr txBox="1"/>
          <p:nvPr/>
        </p:nvSpPr>
        <p:spPr>
          <a:xfrm>
            <a:off x="606595" y="5288933"/>
            <a:ext cx="35408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«Ma come è bella la cura per la vita, </a:t>
            </a:r>
          </a:p>
          <a:p>
            <a:r>
              <a:rPr lang="it-IT" dirty="0"/>
              <a:t>permettere che la vita cresca, </a:t>
            </a:r>
          </a:p>
          <a:p>
            <a:r>
              <a:rPr lang="it-IT" dirty="0"/>
              <a:t>dare la vita come Gesù!»  </a:t>
            </a:r>
          </a:p>
          <a:p>
            <a:r>
              <a:rPr lang="it-IT" dirty="0"/>
              <a:t>				Papa Francesco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xmlns="" id="{6C95BF19-D249-814D-9009-CC47329997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9604" y="4645238"/>
            <a:ext cx="3283768" cy="1849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0078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414B14AF-F135-F747-B039-C8690B080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800102"/>
            <a:ext cx="10178322" cy="52641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/>
              <a:t>PER COLLEGARCI ALLA PROSSIMA TAPPA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Arriva il momento in cui ci si guarda dietro: qualcuno segue i tuoi passi? Qualcuno farà ciò che hai fatto tu?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Generare significa anche dare continuità, fare in modo che gli operai continuino ad essere numerosi.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Occorre molta umiltà, perché è il ‘significato’ che deve essere trasmesso, non è la bravura del ‘mezzo’ che deve risaltare. Quindi bisogna saper cedere il testimone, farsi accompagnare, far crescere chi proseguirà il nostro cammino.</a:t>
            </a:r>
          </a:p>
          <a:p>
            <a:pPr marL="0" indent="0">
              <a:buNone/>
            </a:pPr>
            <a:r>
              <a:rPr lang="it-IT" dirty="0" smtClean="0"/>
              <a:t>È </a:t>
            </a:r>
            <a:r>
              <a:rPr lang="it-IT" dirty="0" err="1" smtClean="0"/>
              <a:t>piu</a:t>
            </a:r>
            <a:r>
              <a:rPr lang="it-IT" dirty="0" smtClean="0"/>
              <a:t> facile far da sé oppure aiutare a fare?</a:t>
            </a: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6924265-6EC1-9A48-98AB-FB5CE0A8C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DD606433-D308-8241-954E-14F7E9AF4AD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3D310AE3-2FBE-3D43-8039-772E66105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7881" y="6243088"/>
            <a:ext cx="25801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</p:spTree>
    <p:extLst>
      <p:ext uri="{BB962C8B-B14F-4D97-AF65-F5344CB8AC3E}">
        <p14:creationId xmlns:p14="http://schemas.microsoft.com/office/powerpoint/2010/main" val="29466222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BEC99F5E-CAA9-DB45-84D2-60FD5F1D7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58096" y="518310"/>
            <a:ext cx="10602098" cy="754438"/>
          </a:xfrm>
        </p:spPr>
        <p:txBody>
          <a:bodyPr>
            <a:noAutofit/>
          </a:bodyPr>
          <a:lstStyle/>
          <a:p>
            <a:r>
              <a:rPr lang="it-IT" sz="5400" dirty="0"/>
              <a:t>PRIMA TAPPA : ACCOGLIERE la VITA</a:t>
            </a: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xmlns="" id="{EBCFBD3D-88D5-DD4B-A52E-CFC261187D66}"/>
              </a:ext>
            </a:extLst>
          </p:cNvPr>
          <p:cNvSpPr txBox="1"/>
          <p:nvPr/>
        </p:nvSpPr>
        <p:spPr>
          <a:xfrm>
            <a:off x="7654046" y="1349848"/>
            <a:ext cx="39718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Gesù invia davanti a sé, sulle strade della sua terra, settantadue discepoli rendendoli apostoli, cioè missionari. Ogni discepolo del Signore è anche testimone del Padre che vuole raggiungere tutti e ciascuno.</a:t>
            </a:r>
          </a:p>
          <a:p>
            <a:r>
              <a:rPr lang="it-IT" dirty="0" smtClean="0"/>
              <a:t>È una chiamata che possiamo imparare a declinare in tutti i linguaggi e le azioni della nostra quotidianità. È una chiamata a precedere l’Amore, perché sperimentiamo ogni giorno che l’amore ci precede, e, anche così, diventare </a:t>
            </a:r>
            <a:r>
              <a:rPr lang="it-IT" i="1" dirty="0" smtClean="0"/>
              <a:t>generatori</a:t>
            </a:r>
            <a:r>
              <a:rPr lang="it-IT" dirty="0" smtClean="0"/>
              <a:t>.</a:t>
            </a:r>
            <a:endParaRPr lang="it-IT" dirty="0"/>
          </a:p>
        </p:txBody>
      </p:sp>
      <p:sp>
        <p:nvSpPr>
          <p:cNvPr id="5" name="Rettangolo 4">
            <a:extLst>
              <a:ext uri="{FF2B5EF4-FFF2-40B4-BE49-F238E27FC236}">
                <a16:creationId xmlns:a16="http://schemas.microsoft.com/office/drawing/2014/main" xmlns="" id="{71AD600D-02BF-DD45-B8E7-BDE9DCCD1577}"/>
              </a:ext>
            </a:extLst>
          </p:cNvPr>
          <p:cNvSpPr/>
          <p:nvPr/>
        </p:nvSpPr>
        <p:spPr>
          <a:xfrm>
            <a:off x="1458096" y="6212310"/>
            <a:ext cx="46063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EADE9AF3-9DFC-EB41-86FB-4583B7B83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16789" y="6252306"/>
            <a:ext cx="25300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7" name="Immagine 3">
            <a:extLst>
              <a:ext uri="{FF2B5EF4-FFF2-40B4-BE49-F238E27FC236}">
                <a16:creationId xmlns:a16="http://schemas.microsoft.com/office/drawing/2014/main" xmlns="" id="{1FAEF3A4-F151-144E-A5CF-2B73E86022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0" y="5637784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264" y="1464144"/>
            <a:ext cx="6077999" cy="4558499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7682596" y="5021046"/>
            <a:ext cx="32902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cap="small" dirty="0" smtClean="0"/>
              <a:t>Ho già tutti le caratteristiche per essere ‘</a:t>
            </a:r>
            <a:r>
              <a:rPr lang="it-IT" i="1" cap="small" dirty="0" smtClean="0"/>
              <a:t>generatore</a:t>
            </a:r>
            <a:r>
              <a:rPr lang="it-IT" cap="small" dirty="0" smtClean="0"/>
              <a:t>’?</a:t>
            </a:r>
          </a:p>
          <a:p>
            <a:r>
              <a:rPr lang="it-IT" cap="small" dirty="0" smtClean="0"/>
              <a:t>Si, e non lo sai.</a:t>
            </a:r>
          </a:p>
          <a:p>
            <a:r>
              <a:rPr lang="it-IT" dirty="0" smtClean="0">
                <a:solidFill>
                  <a:srgbClr val="0070C0"/>
                </a:solidFill>
              </a:rPr>
              <a:t>Scheda porticato </a:t>
            </a:r>
            <a:r>
              <a:rPr lang="it-IT" dirty="0" err="1" smtClean="0">
                <a:solidFill>
                  <a:srgbClr val="0070C0"/>
                </a:solidFill>
              </a:rPr>
              <a:t>Gaudì</a:t>
            </a:r>
            <a:endParaRPr lang="it-IT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18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E7F83DCC-16F8-294B-9A90-49A1B5757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VITA SI RACCONTA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94B84A9-0356-DF49-8937-6D28FF5076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322616"/>
            <a:ext cx="10178322" cy="2188027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«La Chiesa ‘in uscita’ è la comunità di discepoli missionari che prendono l’iniziativa, che si coinvolgono, che accompagnano, che fruttificano e festeggiano. ‘</a:t>
            </a:r>
            <a:r>
              <a:rPr lang="it-IT" dirty="0" err="1" smtClean="0"/>
              <a:t>Primerear</a:t>
            </a:r>
            <a:r>
              <a:rPr lang="it-IT" dirty="0" smtClean="0"/>
              <a:t> – prendere l’iniziativa’: vogliate scusarmi per questo neologismo. La comunità evangelizzatrice sperimenta che il Signore ha preso l’iniziativa, l’ha preceduta nell’amore (vedi 1Gv 4,10), e per questo essa sa fare il primo passo, sa prendere l’iniziativa senza paura, andare incontro, cercare i lontani e arrivare agli incroci delle strade per invitare gli esclusi». – </a:t>
            </a:r>
            <a:r>
              <a:rPr lang="it-IT" dirty="0" err="1" smtClean="0"/>
              <a:t>Evangelii</a:t>
            </a:r>
            <a:r>
              <a:rPr lang="it-IT" dirty="0" smtClean="0"/>
              <a:t> </a:t>
            </a:r>
            <a:r>
              <a:rPr lang="it-IT" dirty="0" err="1" smtClean="0"/>
              <a:t>gaudium</a:t>
            </a:r>
            <a:r>
              <a:rPr lang="it-IT" dirty="0" smtClean="0"/>
              <a:t>, n. 24</a:t>
            </a:r>
            <a:endParaRPr lang="it-IT" dirty="0"/>
          </a:p>
        </p:txBody>
      </p:sp>
      <p:sp>
        <p:nvSpPr>
          <p:cNvPr id="4" name="CasellaDiTesto 3">
            <a:extLst>
              <a:ext uri="{FF2B5EF4-FFF2-40B4-BE49-F238E27FC236}">
                <a16:creationId xmlns:a16="http://schemas.microsoft.com/office/drawing/2014/main" xmlns="" id="{2B0AB4D4-D535-1049-966C-032C741C5C4C}"/>
              </a:ext>
            </a:extLst>
          </p:cNvPr>
          <p:cNvSpPr txBox="1"/>
          <p:nvPr/>
        </p:nvSpPr>
        <p:spPr>
          <a:xfrm>
            <a:off x="1165181" y="6252306"/>
            <a:ext cx="45807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pic>
        <p:nvPicPr>
          <p:cNvPr id="5" name="Immagine 3">
            <a:extLst>
              <a:ext uri="{FF2B5EF4-FFF2-40B4-BE49-F238E27FC236}">
                <a16:creationId xmlns:a16="http://schemas.microsoft.com/office/drawing/2014/main" xmlns="" id="{79101580-A391-6A45-A1CA-65E89B930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6861" y="5623203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1241CB63-A754-4F4D-894E-A5F2351E16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951" y="6243088"/>
            <a:ext cx="2543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cxnSp>
        <p:nvCxnSpPr>
          <p:cNvPr id="8" name="Connettore 1 7">
            <a:extLst>
              <a:ext uri="{FF2B5EF4-FFF2-40B4-BE49-F238E27FC236}">
                <a16:creationId xmlns:a16="http://schemas.microsoft.com/office/drawing/2014/main" xmlns="" id="{863C6BCF-67A0-2C4C-A873-A3E7BCB2AFFB}"/>
              </a:ext>
            </a:extLst>
          </p:cNvPr>
          <p:cNvCxnSpPr/>
          <p:nvPr/>
        </p:nvCxnSpPr>
        <p:spPr>
          <a:xfrm>
            <a:off x="6128951" y="609513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>
            <a:extLst>
              <a:ext uri="{FF2B5EF4-FFF2-40B4-BE49-F238E27FC236}">
                <a16:creationId xmlns:a16="http://schemas.microsoft.com/office/drawing/2014/main" xmlns="" id="{3643F5F9-D898-F549-9257-D4F90E140816}"/>
              </a:ext>
            </a:extLst>
          </p:cNvPr>
          <p:cNvCxnSpPr>
            <a:cxnSpLocks/>
            <a:stCxn id="4" idx="3"/>
            <a:endCxn id="4" idx="3"/>
          </p:cNvCxnSpPr>
          <p:nvPr/>
        </p:nvCxnSpPr>
        <p:spPr>
          <a:xfrm>
            <a:off x="5745892" y="643697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>
            <a:extLst>
              <a:ext uri="{FF2B5EF4-FFF2-40B4-BE49-F238E27FC236}">
                <a16:creationId xmlns:a16="http://schemas.microsoft.com/office/drawing/2014/main" xmlns="" id="{6318E594-4F04-8342-8636-A9B4BF052E8D}"/>
              </a:ext>
            </a:extLst>
          </p:cNvPr>
          <p:cNvCxnSpPr/>
          <p:nvPr/>
        </p:nvCxnSpPr>
        <p:spPr>
          <a:xfrm>
            <a:off x="5745892" y="6425514"/>
            <a:ext cx="194001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1251678" y="3886199"/>
            <a:ext cx="105390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Ricordi un momento in cui hai potuto prendere l’iniziativa e testimoniare la fede?</a:t>
            </a:r>
          </a:p>
          <a:p>
            <a:r>
              <a:rPr lang="it-IT" dirty="0" smtClean="0"/>
              <a:t>		Oppure quando hai colto i segni, le tracce e le orme del passaggio del Signore che ti invita?</a:t>
            </a:r>
          </a:p>
          <a:p>
            <a:r>
              <a:rPr lang="it-IT" dirty="0" smtClean="0"/>
              <a:t>				L’Azione Cattolica è stata tua testimone?</a:t>
            </a:r>
          </a:p>
          <a:p>
            <a:r>
              <a:rPr lang="it-IT" dirty="0" smtClean="0"/>
              <a:t>						Quando hai conosciuto l’associazione e grazie a chi?</a:t>
            </a:r>
          </a:p>
          <a:p>
            <a:r>
              <a:rPr lang="it-IT" dirty="0" smtClean="0"/>
              <a:t>								Per quale motivo hai scelto di farne parte e perché continui ad aderire?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4322574" y="5695559"/>
            <a:ext cx="35759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Allegato 2 – don Tonino Bello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4445470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8B7F572E-E9E7-2146-80C7-BFAB4AA34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PAROLA ILLUMINA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DD093D03-E3D7-E54E-8B93-97146ADD62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1485" y="1551215"/>
            <a:ext cx="10178322" cy="3593591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Allegato Vangelo di Luca 10,1-12.16 e proposte di riflessione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2983C949-AD96-1843-8F3D-2C834EB35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A5846852-2A7A-2F48-870B-E32F661021EC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DCA85AB9-99E4-C34B-9D73-B339199AF5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665" y="6243088"/>
            <a:ext cx="251840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375" y="2209121"/>
            <a:ext cx="6076950" cy="3762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01543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A72B30FA-C377-2245-BAC6-B0B184135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VITA CAMBIA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7DF49832-40B9-384B-A575-A1BB53ED9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1421399"/>
            <a:ext cx="10178322" cy="906235"/>
          </a:xfrm>
        </p:spPr>
        <p:txBody>
          <a:bodyPr/>
          <a:lstStyle/>
          <a:p>
            <a:pPr marL="0" indent="0">
              <a:buNone/>
            </a:pPr>
            <a:r>
              <a:rPr lang="it-IT" dirty="0" smtClean="0"/>
              <a:t>«Predicate sempre il  Vangelo e, se fosse necessario, anche con le parole» </a:t>
            </a:r>
          </a:p>
          <a:p>
            <a:pPr marL="0" indent="0">
              <a:buNone/>
            </a:pPr>
            <a:r>
              <a:rPr lang="it-IT" dirty="0"/>
              <a:t>	</a:t>
            </a:r>
            <a:r>
              <a:rPr lang="it-IT" dirty="0" smtClean="0"/>
              <a:t>	– San Francesco d’Assisi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15B6755E-06CE-8A43-9C1A-708C111404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EAF2A84-4A81-7549-AF72-6FCBB8422CBE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E1DDF071-733F-5142-B8E1-44236A49B8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2595" y="6243088"/>
            <a:ext cx="255547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3126922" y="2599833"/>
            <a:ext cx="3532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Allegato 4</a:t>
            </a:r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961627" y="2094953"/>
            <a:ext cx="42046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Papa Francesco disse </a:t>
            </a:r>
            <a:r>
              <a:rPr lang="it-IT" dirty="0"/>
              <a:t>«Sapete che cosa ha detto Francesco una volta ai suoi fratelli? Predicate sempre il Vangelo, e se fosse necessario anche con le parole! Ma, come? Si può predicare il Vangelo senza le parole? Sì! Con la testimonianza! Prima la testimonianza, dopo le parole</a:t>
            </a:r>
            <a:r>
              <a:rPr lang="it-IT" dirty="0" smtClean="0"/>
              <a:t>!»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494063" y="3457921"/>
            <a:ext cx="540475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Cardinale Michele Giordano: </a:t>
            </a:r>
            <a:r>
              <a:rPr lang="it-IT" dirty="0"/>
              <a:t>Il problema che la Chiesa, di fronte all’incredulità e all’indifferenza religiosa del mondo moderno, deve porsi con maggiore acutezza è quello della sua credibilità. Non si può, infatti, non tener conto che molti, oggi, non credono o si allontanano da Dio, divenendo religiosamente indifferenti, a causa della contro-testimonianza che i cristiani ma soprattutto i cosiddetti uomini di Chiesa, sacerdoti e religiosi, danno al Vangelo che annunziano. </a:t>
            </a:r>
          </a:p>
        </p:txBody>
      </p:sp>
    </p:spTree>
    <p:extLst>
      <p:ext uri="{BB962C8B-B14F-4D97-AF65-F5344CB8AC3E}">
        <p14:creationId xmlns:p14="http://schemas.microsoft.com/office/powerpoint/2010/main" val="2102082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414B14AF-F135-F747-B039-C8690B080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800102"/>
            <a:ext cx="10178322" cy="1967592"/>
          </a:xfrm>
        </p:spPr>
        <p:txBody>
          <a:bodyPr/>
          <a:lstStyle/>
          <a:p>
            <a:pPr marL="0" indent="0">
              <a:buNone/>
            </a:pPr>
            <a:r>
              <a:rPr lang="it-IT" dirty="0"/>
              <a:t>Lo spirito </a:t>
            </a:r>
            <a:r>
              <a:rPr lang="it-IT" dirty="0" smtClean="0"/>
              <a:t>è </a:t>
            </a:r>
            <a:r>
              <a:rPr lang="it-IT" dirty="0"/>
              <a:t>quello di continuare a portare la persona</a:t>
            </a:r>
            <a:r>
              <a:rPr lang="it-IT" dirty="0" smtClean="0"/>
              <a:t>, </a:t>
            </a:r>
            <a:r>
              <a:rPr lang="it-IT" dirty="0"/>
              <a:t>l’adulto, a farsi domande. Noi siamo facili a immediate risposte, </a:t>
            </a:r>
            <a:r>
              <a:rPr lang="it-IT" dirty="0" smtClean="0"/>
              <a:t>perché </a:t>
            </a:r>
            <a:r>
              <a:rPr lang="it-IT" dirty="0"/>
              <a:t>le domande ti scavano sempre un buco nell’anima e dobbiamo turarlo prima possibile; </a:t>
            </a:r>
            <a:r>
              <a:rPr lang="it-IT" dirty="0" smtClean="0"/>
              <a:t> abbiamo </a:t>
            </a:r>
            <a:r>
              <a:rPr lang="it-IT" dirty="0"/>
              <a:t>una fabbrica attrezzatissima di botole per tombini. Ogni domanda della vita apre uno squarcio nella nostra esistenza, un tombino e noi lo copriamo più presto possibile. Le domande vanno approfondite e dentro si può trovare la verità.</a:t>
            </a:r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6924265-6EC1-9A48-98AB-FB5CE0A8C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DD606433-D308-8241-954E-14F7E9AF4AD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3D310AE3-2FBE-3D43-8039-772E66105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7881" y="6243088"/>
            <a:ext cx="25801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5618353" y="2833007"/>
            <a:ext cx="275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Allegato 5</a:t>
            </a:r>
            <a:endParaRPr lang="it-IT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1453242" y="3404507"/>
            <a:ext cx="1014820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Dove sono chiamato a dare la mia testimonianza?</a:t>
            </a:r>
          </a:p>
          <a:p>
            <a:endParaRPr lang="it-IT" dirty="0"/>
          </a:p>
          <a:p>
            <a:r>
              <a:rPr lang="it-IT" dirty="0" smtClean="0"/>
              <a:t>		In </a:t>
            </a:r>
            <a:r>
              <a:rPr lang="it-IT" dirty="0" smtClean="0"/>
              <a:t>che modo sono testimone credibile?</a:t>
            </a:r>
          </a:p>
          <a:p>
            <a:endParaRPr lang="it-IT" dirty="0"/>
          </a:p>
          <a:p>
            <a:r>
              <a:rPr lang="it-IT" dirty="0" smtClean="0"/>
              <a:t>				I </a:t>
            </a:r>
            <a:r>
              <a:rPr lang="it-IT" dirty="0" smtClean="0"/>
              <a:t>discepoli sono in coppia: chi c’è accanto a me?</a:t>
            </a:r>
          </a:p>
          <a:p>
            <a:endParaRPr lang="it-IT" dirty="0"/>
          </a:p>
          <a:p>
            <a:r>
              <a:rPr lang="it-IT" dirty="0" smtClean="0"/>
              <a:t>						La </a:t>
            </a:r>
            <a:r>
              <a:rPr lang="it-IT" dirty="0" smtClean="0"/>
              <a:t>missione: fatto di fede personale o di comunità?</a:t>
            </a:r>
          </a:p>
        </p:txBody>
      </p:sp>
    </p:spTree>
    <p:extLst>
      <p:ext uri="{BB962C8B-B14F-4D97-AF65-F5344CB8AC3E}">
        <p14:creationId xmlns:p14="http://schemas.microsoft.com/office/powerpoint/2010/main" val="4368789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414B14AF-F135-F747-B039-C8690B0800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7" y="149341"/>
            <a:ext cx="8684259" cy="6102965"/>
          </a:xfrm>
        </p:spPr>
        <p:txBody>
          <a:bodyPr numCol="2">
            <a:normAutofit/>
          </a:bodyPr>
          <a:lstStyle/>
          <a:p>
            <a:pPr marL="0" indent="0">
              <a:buNone/>
            </a:pPr>
            <a:r>
              <a:rPr lang="it-IT" b="1" dirty="0" smtClean="0"/>
              <a:t>PREGHIERA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 smtClean="0"/>
              <a:t>All'angolo </a:t>
            </a:r>
            <a:r>
              <a:rPr lang="it-IT" dirty="0"/>
              <a:t>della strada c'è qualcuno, o Signore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la vita.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Intorno alla tavola della famiglia c'è qualcuno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l'amore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dirty="0"/>
              <a:t>Sul banco della scuola c'è qualcuno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la verità.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Nella fabbrica c'è qualcuno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la giustizia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dirty="0"/>
              <a:t>Nell'ufficio c'è qualcuno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la porta.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Nelle miniere c'è qualcuno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che aspetta te che sei la luce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dirty="0"/>
              <a:t>Ma tu o Signore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puoi essere ovunque presente attraverso me.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Conducimi su tutte le strade dell'uomo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a seminare il tuo messaggio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dirty="0"/>
              <a:t>Fammi capire che devo essere presente,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non soltanto per vivere accanto ai poveri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quanto per essere povero,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non soltanto per evangelizzare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quanto per essere </a:t>
            </a:r>
            <a:r>
              <a:rPr lang="it-IT" dirty="0" err="1"/>
              <a:t>evangelizato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perché sei tu che attraverso me,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devi andare avanti</a:t>
            </a:r>
            <a:r>
              <a:rPr lang="it-IT" dirty="0"/>
              <a:t/>
            </a:r>
            <a:br>
              <a:rPr lang="it-IT" dirty="0"/>
            </a:br>
            <a:r>
              <a:rPr lang="it-IT" dirty="0"/>
              <a:t>e io devo restare nell'ombra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dirty="0"/>
              <a:t/>
            </a:r>
            <a:br>
              <a:rPr lang="it-IT" dirty="0"/>
            </a:br>
            <a:r>
              <a:rPr lang="it-IT" dirty="0"/>
              <a:t>Amen</a:t>
            </a:r>
            <a:r>
              <a:rPr lang="it-IT" dirty="0" smtClean="0"/>
              <a:t>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t-IT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t-IT" sz="1000" dirty="0" smtClean="0"/>
              <a:t>A. Dini «Tu attraverso me»</a:t>
            </a:r>
            <a:endParaRPr lang="it-IT" sz="1000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06924265-6EC1-9A48-98AB-FB5CE0A8C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DD606433-D308-8241-954E-14F7E9AF4AD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3D310AE3-2FBE-3D43-8039-772E661059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77881" y="6243088"/>
            <a:ext cx="258019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8049986" y="4873106"/>
            <a:ext cx="37719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Innalziamo la nostra personale preghiera, con le nostre parole, col nostro spirito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694736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xmlns="" id="{1BE45CD7-5520-C246-9CFC-D4342D907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RIFLESSI DELLA CULTURA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D49FA369-6DA2-384B-8AB4-F4F9476C36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it-IT" dirty="0" smtClean="0"/>
              <a:t>Canzone: NEK – SE NON AMI 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smtClean="0"/>
              <a:t>Libri</a:t>
            </a:r>
          </a:p>
          <a:p>
            <a:pPr marL="0" indent="0">
              <a:buNone/>
            </a:pPr>
            <a:r>
              <a:rPr lang="it-IT" dirty="0"/>
              <a:t>Vittorino </a:t>
            </a:r>
            <a:r>
              <a:rPr lang="it-IT" dirty="0" err="1"/>
              <a:t>Andreoli</a:t>
            </a:r>
            <a:r>
              <a:rPr lang="it-IT" dirty="0"/>
              <a:t> - Lettera alla tua famiglia. ritrovare armonia, gioia e </a:t>
            </a:r>
            <a:r>
              <a:rPr lang="it-IT" dirty="0" smtClean="0"/>
              <a:t>libertà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/>
              <a:t>Eugenio </a:t>
            </a:r>
            <a:r>
              <a:rPr lang="it-IT" dirty="0" err="1"/>
              <a:t>Borgna</a:t>
            </a:r>
            <a:r>
              <a:rPr lang="it-IT" dirty="0"/>
              <a:t> - Le parole che ci </a:t>
            </a:r>
            <a:r>
              <a:rPr lang="it-IT" dirty="0" smtClean="0"/>
              <a:t>salvano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E96950C1-55A3-9147-B8A4-71494352FB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xmlns="" id="{75D3B85E-B266-1A46-B290-DB7779432FFD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sp>
        <p:nvSpPr>
          <p:cNvPr id="6" name="CasellaDiTesto 4">
            <a:extLst>
              <a:ext uri="{FF2B5EF4-FFF2-40B4-BE49-F238E27FC236}">
                <a16:creationId xmlns:a16="http://schemas.microsoft.com/office/drawing/2014/main" xmlns="" id="{5A1B4385-FE51-A448-9F53-4AABDFF3FB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27308" y="6243088"/>
            <a:ext cx="253076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863" y="1447802"/>
            <a:ext cx="1752598" cy="175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Risultati immagini per Vittorino Andreoli - Lettera alla tua famiglia. ritrovare armonia, gioia e libertÃ 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219" y="2641380"/>
            <a:ext cx="1480852" cy="227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isultati immagini per Eugenio Borgna - Le parole che ci salvan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080" y="4092897"/>
            <a:ext cx="1682763" cy="261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sellaDiTesto 6"/>
          <p:cNvSpPr txBox="1"/>
          <p:nvPr/>
        </p:nvSpPr>
        <p:spPr>
          <a:xfrm>
            <a:off x="7396843" y="1528661"/>
            <a:ext cx="2661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ALLEGATO 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5076126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xmlns="" id="{54A4CF40-53CA-DF49-93DE-CFD3FFFFFE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23531" y="543489"/>
            <a:ext cx="4636937" cy="555134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err="1" smtClean="0"/>
              <a:t>Silence</a:t>
            </a:r>
            <a:r>
              <a:rPr lang="it-IT" dirty="0"/>
              <a:t>, di Martin Scorsese, </a:t>
            </a:r>
            <a:r>
              <a:rPr lang="it-IT" dirty="0" smtClean="0"/>
              <a:t>2017</a:t>
            </a:r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endParaRPr lang="it-IT" dirty="0" smtClean="0"/>
          </a:p>
          <a:p>
            <a:pPr marL="0" indent="0">
              <a:buNone/>
            </a:pPr>
            <a:endParaRPr lang="it-IT" dirty="0"/>
          </a:p>
          <a:p>
            <a:pPr marL="0" indent="0">
              <a:buNone/>
            </a:pPr>
            <a:r>
              <a:rPr lang="it-IT" dirty="0" err="1" smtClean="0"/>
              <a:t>Arrival</a:t>
            </a:r>
            <a:r>
              <a:rPr lang="it-IT" dirty="0"/>
              <a:t>, di Denis </a:t>
            </a:r>
            <a:r>
              <a:rPr lang="it-IT" dirty="0" smtClean="0"/>
              <a:t>Villeneuve</a:t>
            </a:r>
            <a:r>
              <a:rPr lang="it-IT" dirty="0"/>
              <a:t>, 2017</a:t>
            </a:r>
            <a:endParaRPr lang="it-IT" dirty="0"/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xmlns="" id="{B1784A47-F7E3-A849-A003-4657E396CC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8071" y="5592329"/>
            <a:ext cx="943857" cy="943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sellaDiTesto 4">
            <a:extLst>
              <a:ext uri="{FF2B5EF4-FFF2-40B4-BE49-F238E27FC236}">
                <a16:creationId xmlns:a16="http://schemas.microsoft.com/office/drawing/2014/main" xmlns="" id="{F0B7F394-D6F1-1E4B-9053-DE699356E3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14951" y="6243088"/>
            <a:ext cx="254312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anose="020B0703020202090204" pitchFamily="34" charset="0"/>
                <a:ea typeface="ＭＳ Ｐゴシック" panose="020B0600070205080204" pitchFamily="34" charset="-128"/>
              </a:defRPr>
            </a:lvl9pPr>
          </a:lstStyle>
          <a:p>
            <a:r>
              <a:rPr lang="it-IT" altLang="it-IT" sz="1600" b="1" dirty="0">
                <a:solidFill>
                  <a:srgbClr val="2D59A7"/>
                </a:solidFill>
              </a:rPr>
              <a:t>Azione Cattolica Italiana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xmlns="" id="{43A1EEB0-09CC-9F4C-A0D9-E0A62388D98A}"/>
              </a:ext>
            </a:extLst>
          </p:cNvPr>
          <p:cNvSpPr txBox="1"/>
          <p:nvPr/>
        </p:nvSpPr>
        <p:spPr>
          <a:xfrm>
            <a:off x="1165181" y="6252306"/>
            <a:ext cx="46424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/>
              <a:t>«GENERATORI» percorso formativo per adulti</a:t>
            </a: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7485" y="1070288"/>
            <a:ext cx="3446046" cy="2584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9" descr="Risultati immagini per Arrival, di Denis Villeneuve, 20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918" y="3159246"/>
            <a:ext cx="1787186" cy="25539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CasellaDiTesto 8"/>
          <p:cNvSpPr txBox="1"/>
          <p:nvPr/>
        </p:nvSpPr>
        <p:spPr>
          <a:xfrm>
            <a:off x="4605916" y="428422"/>
            <a:ext cx="26615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ALLEGATO 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760542953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Badge</Template>
  <TotalTime>389</TotalTime>
  <Words>794</Words>
  <Application>Microsoft Office PowerPoint</Application>
  <PresentationFormat>Personalizzato</PresentationFormat>
  <Paragraphs>94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1" baseType="lpstr">
      <vt:lpstr>Badge</vt:lpstr>
      <vt:lpstr>«GENERATORI»</vt:lpstr>
      <vt:lpstr>PRIMA TAPPA : ACCOGLIERE la VITA</vt:lpstr>
      <vt:lpstr>LA VITA SI RACCONTA</vt:lpstr>
      <vt:lpstr>LA PAROLA ILLUMINA</vt:lpstr>
      <vt:lpstr>LA VITA CAMBIA</vt:lpstr>
      <vt:lpstr>Presentazione standard di PowerPoint</vt:lpstr>
      <vt:lpstr>Presentazione standard di PowerPoint</vt:lpstr>
      <vt:lpstr>RIFLESSI DELLA CULTURA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«GENERATORI»</dc:title>
  <dc:creator>BEATRICE CAPILUPPI</dc:creator>
  <cp:lastModifiedBy>Fabio Mussini</cp:lastModifiedBy>
  <cp:revision>24</cp:revision>
  <dcterms:created xsi:type="dcterms:W3CDTF">2018-09-20T20:54:28Z</dcterms:created>
  <dcterms:modified xsi:type="dcterms:W3CDTF">2018-09-28T14:59:53Z</dcterms:modified>
</cp:coreProperties>
</file>