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8"/>
    <p:restoredTop sz="94694"/>
  </p:normalViewPr>
  <p:slideViewPr>
    <p:cSldViewPr snapToGrid="0" snapToObjects="1">
      <p:cViewPr varScale="1">
        <p:scale>
          <a:sx n="87" d="100"/>
          <a:sy n="87" d="100"/>
        </p:scale>
        <p:origin x="33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52B82D-7344-4740-8C09-AE35BAAE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1A18723-6A46-8D41-95A6-B257E7CCA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741E1F6-BAB7-2143-9B75-9302A159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79CBC1-C666-8049-B67E-31EDCA52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0347702-B0AE-5846-9B00-86E226B4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129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146CF3-1DAE-3344-A2A4-B917B90F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CFBA560-C7B9-4E4C-B2E2-160E4E31F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2AA2A18-47A4-3048-82DB-4D39E2D9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DBE0A9C-CB7C-E24A-823E-37F304B9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0750992-BC6E-F249-8830-C28ADFC52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94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23A18BB-652C-4F4E-8D9C-CBB3E3D21F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11FB565-69EA-0E4B-B685-DB37A0A53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85089CE-933F-044C-B52B-385F0001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8196522-B970-A64F-BFA7-4F47F3A8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61DBDE4-F793-0143-8F60-799B81093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44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9699B8-FB47-5349-8440-3D2AF06E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9698410-B27B-D547-8B95-A87F0BE2E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FB58F69-DDA1-C444-8214-0E3C38C0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B9272DA-FA39-6440-9E68-060A3797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60AB39-FD78-914F-A6DD-D00A2021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108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2E20E9B-F00C-E74D-A6E8-41B7B7BD8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9965E23-4244-A24E-A002-5189476B2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290A0A-676B-AF4E-ABF5-3DE790383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450C1A-2094-1E4C-93A4-9A901C20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491A17F-439E-CD40-A487-1A3997A92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6556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E781A2-893B-DF43-9519-2817661C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0803C00-77CD-A44B-91F4-4C26306CA2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D8917A7-C4E7-F44C-A684-3513E2005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7836574-FB0D-504F-A75A-BB501B46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8C9E0E2-22C8-2249-8625-C78585AD5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31364D2-F7F3-C349-8AD6-BC444A160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811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E0E26B2-30BC-304A-8CC4-9E1760A5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13BFBD4-AADF-EC47-84A8-9F7E4438A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119DC70-BF5A-8A40-A57A-5668FF478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6E8260AC-A19D-5448-8D7E-67120091F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DF1C322-B881-6D45-9C99-C7051B9A2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4BE064D-1A93-E84B-B4A5-64C7E800B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3B9E267-B46C-584F-814D-B91BF7E1E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5AB71D0-02E1-2E4F-ADDD-5C691EC7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862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9B8014-46DA-E943-B599-FF11BFB01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8B310D2-8F17-4D41-A752-B0C08515F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E40AC93-631A-A048-BED6-47BB9531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A61AE56-61B2-5B49-A919-67ACBACF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136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295F6AB9-18B5-C64B-97A7-B42DAAF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06D6C57-AB0C-D94F-B30E-9F679D708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67EB19B-5034-D042-A575-735EE5BF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21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67687E-4C2F-0743-B4CD-AE16842E1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81E2EF-5A06-E047-ACAA-A089CF69E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423B0C86-334E-A646-AE47-94C8F04D7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D38204E-5DE6-7648-A896-E4844384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3A4C34F-2BC8-F644-A623-182B82E2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7AED955-F07E-6C4F-BDB3-2A84338F9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890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6A9475-2F2D-A04E-AF24-EB3F9A67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F13D3B1-C6A3-B74C-B9B4-D7CF75C8D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BFFFA30-0025-CE43-AC35-A30477416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243238D-3429-E64C-8DB1-BEF75FABE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E4CC38E-04B9-9643-A585-74CE742F2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CA1F55B-9B65-2B4D-846B-EA6FFC0B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02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593CBAD-24A3-D44B-A967-1C1EF294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23D0149-AB23-9948-9490-C7F544CD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49AFD73-1102-C242-945B-BAF8BC287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175A-7B0B-F24F-A0B5-671092D6BA3F}" type="datetimeFigureOut">
              <a:rPr lang="it-IT" smtClean="0"/>
              <a:t>17/09/2019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B34BA1F-DB70-B64B-948D-BA9DD6BF3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BF1F23F-B41D-1240-8471-8AF882B2C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3A4A8-92F6-714A-924B-A012C6CBAF6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914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FDA06882-44DF-1A4A-BDE8-1BED295BE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E46545B6-980E-0940-AD9F-918CDA7F7570}"/>
              </a:ext>
            </a:extLst>
          </p:cNvPr>
          <p:cNvSpPr/>
          <p:nvPr/>
        </p:nvSpPr>
        <p:spPr>
          <a:xfrm>
            <a:off x="0" y="0"/>
            <a:ext cx="5334000" cy="685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dirty="0">
              <a:latin typeface="Phosphate Inline" panose="02000506050000020004" pitchFamily="2" charset="77"/>
              <a:cs typeface="Phosphate Inline" panose="02000506050000020004" pitchFamily="2" charset="77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C3CE804C-117D-E046-BE20-8C23EEECD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320" y="525514"/>
            <a:ext cx="5069231" cy="1235676"/>
          </a:xfrm>
        </p:spPr>
        <p:txBody>
          <a:bodyPr>
            <a:normAutofit/>
          </a:bodyPr>
          <a:lstStyle/>
          <a:p>
            <a:r>
              <a:rPr lang="it-IT" sz="7200" dirty="0">
                <a:solidFill>
                  <a:srgbClr val="E7DCBA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CHE TEMPO!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214328" y="1647933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rgbClr val="E7DCBA"/>
                </a:solidFill>
              </a:rPr>
              <a:t>PERCORSO FORMATIVO </a:t>
            </a:r>
          </a:p>
          <a:p>
            <a:pPr algn="r"/>
            <a:r>
              <a:rPr lang="it-IT" sz="2800" b="1" dirty="0">
                <a:solidFill>
                  <a:srgbClr val="E7DCBA"/>
                </a:solidFill>
              </a:rPr>
              <a:t>PER GRUPPO ADULTI  2019/20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52F43-90CD-0847-9CFA-4459B64A2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36" y="5386864"/>
            <a:ext cx="683794" cy="1109540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452161" y="5210067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4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PRIMA tappa</a:t>
            </a:r>
          </a:p>
          <a:p>
            <a:r>
              <a:rPr lang="it-IT" sz="5800" dirty="0">
                <a:solidFill>
                  <a:srgbClr val="E7DCBA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(SENZA) FINE</a:t>
            </a:r>
            <a:endParaRPr lang="it-IT" sz="5800" dirty="0">
              <a:solidFill>
                <a:schemeClr val="bg1"/>
              </a:solidFill>
              <a:latin typeface="Phosphate Inline" panose="02000506050000020004" pitchFamily="2" charset="77"/>
              <a:cs typeface="Phosphate Inline" panose="0200050605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7834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4687158" y="518983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0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INTRODUZIONE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55817" y="2116182"/>
            <a:ext cx="95620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000" dirty="0">
                <a:solidFill>
                  <a:schemeClr val="bg1"/>
                </a:solidFill>
                <a:latin typeface="Phosphate Inline" panose="02000506050000020004"/>
              </a:rPr>
              <a:t>Raccontando di quando verrà nella sua gloria, Gesù sembra lanciare lo sguardo alla fine del tempo.</a:t>
            </a:r>
          </a:p>
          <a:p>
            <a:r>
              <a:rPr lang="it-IT" sz="3000" dirty="0">
                <a:solidFill>
                  <a:schemeClr val="bg1"/>
                </a:solidFill>
                <a:latin typeface="Phosphate Inline" panose="02000506050000020004"/>
              </a:rPr>
              <a:t>Invece vuole proporre un fine del tempo, quello che rende capaci di dare senso e pienezza al momento e alla storia in cui ogni persona è immersa, per diventare adulti significativi, capaci di individuare per se stessi, e di offrire ai più giovani, un‘esperienza di vita operosa che riempie il tempo dell'amore misericordioso che annuncia il Regno di Dio.</a:t>
            </a:r>
          </a:p>
          <a:p>
            <a:pPr algn="r"/>
            <a:r>
              <a:rPr lang="it-IT" sz="3200" dirty="0">
                <a:solidFill>
                  <a:schemeClr val="bg1"/>
                </a:solidFill>
                <a:latin typeface="Phosphate Inline" panose="02000506050000020004"/>
              </a:rPr>
              <a:t>Allegato n 0</a:t>
            </a:r>
            <a:endParaRPr lang="it-IT" sz="3000" dirty="0">
              <a:solidFill>
                <a:schemeClr val="bg1"/>
              </a:solidFill>
              <a:latin typeface="Phosphate Inline" panose="0200050605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827580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3842675" y="518983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LA VITA SI RACCONTA!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301109F-28DE-A145-8277-86B7450001BA}"/>
              </a:ext>
            </a:extLst>
          </p:cNvPr>
          <p:cNvSpPr txBox="1"/>
          <p:nvPr/>
        </p:nvSpPr>
        <p:spPr>
          <a:xfrm>
            <a:off x="2659924" y="1834762"/>
            <a:ext cx="901337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b="1" cap="all" dirty="0">
                <a:solidFill>
                  <a:schemeClr val="bg1"/>
                </a:solidFill>
                <a:latin typeface="Phosphate Inline" panose="02000506050000020004"/>
              </a:rPr>
              <a:t>Nel</a:t>
            </a:r>
            <a:r>
              <a:rPr lang="it-IT" sz="2400" b="1" dirty="0">
                <a:solidFill>
                  <a:schemeClr val="bg1"/>
                </a:solidFill>
                <a:latin typeface="Phosphate Inline" panose="02000506050000020004"/>
              </a:rPr>
              <a:t> </a:t>
            </a:r>
            <a:r>
              <a:rPr lang="it-IT" sz="2400" b="1" cap="all" dirty="0">
                <a:solidFill>
                  <a:schemeClr val="bg1"/>
                </a:solidFill>
                <a:latin typeface="Phosphate Inline" panose="02000506050000020004"/>
              </a:rPr>
              <a:t>taccuino</a:t>
            </a:r>
            <a:r>
              <a:rPr lang="it-IT" sz="2400" b="1" dirty="0">
                <a:solidFill>
                  <a:schemeClr val="bg1"/>
                </a:solidFill>
                <a:latin typeface="Phosphate Inline" panose="02000506050000020004"/>
              </a:rPr>
              <a:t>: La clessidra</a:t>
            </a:r>
          </a:p>
          <a:p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Come una clessidra, per funzionare, deve essere capovolta, così anche nella vita di un adulto accadono situazioni di capovolgimento. Ciò che rende significativo un adulto è la capacità di integrare serenamente e armoniosamente queste esperienze, trasformando la fragilità e il limite in una risorsa che rigenera la vita 				Allegato n1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b="1" dirty="0">
                <a:solidFill>
                  <a:schemeClr val="bg1"/>
                </a:solidFill>
                <a:latin typeface="Phosphate Inline" panose="02000506050000020004"/>
              </a:rPr>
              <a:t>IN GIOCO</a:t>
            </a: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: Identikit di un adulto significativo		Allegato n2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b="1" dirty="0">
                <a:solidFill>
                  <a:schemeClr val="bg1"/>
                </a:solidFill>
                <a:latin typeface="Phosphate Inline" panose="02000506050000020004"/>
              </a:rPr>
              <a:t>ALLO SPECCHIO </a:t>
            </a: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: Leggiamo un articolo del noto psicoanalista Massimo Recalcati, dopodiché condividiamo con il gruppo un'esperienza, una situazione in cui abbiamo vissuto l’esperienza del lutto e della morte ma anche la speranza e la capacità di tenere insieme le contraddizioni della vita evidenziando cosa rende significativa la vita di un adulto				Allegato n 3</a:t>
            </a:r>
          </a:p>
        </p:txBody>
      </p:sp>
    </p:spTree>
    <p:extLst>
      <p:ext uri="{BB962C8B-B14F-4D97-AF65-F5344CB8AC3E}">
        <p14:creationId xmlns:p14="http://schemas.microsoft.com/office/powerpoint/2010/main" val="429222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3763162" y="376427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LA PAROLA ILLUMINA!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DE87722-4585-F04A-B394-CF5680130B32}"/>
              </a:ext>
            </a:extLst>
          </p:cNvPr>
          <p:cNvSpPr txBox="1"/>
          <p:nvPr/>
        </p:nvSpPr>
        <p:spPr>
          <a:xfrm>
            <a:off x="2658267" y="2404066"/>
            <a:ext cx="92158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LA  PAROLA Mt 25,31-46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COMMENTO AL VANGELO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CHE COSA DICE DELLA MIA VITA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PREGHIERA DI GRUPPO (Cosa dice la mia vita alla parola)</a:t>
            </a:r>
          </a:p>
          <a:p>
            <a:pPr algn="r"/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	Allegato n 4</a:t>
            </a:r>
          </a:p>
          <a:p>
            <a:pPr algn="r"/>
            <a:endParaRPr lang="it-IT" sz="2400" dirty="0">
              <a:solidFill>
                <a:schemeClr val="bg1"/>
              </a:solidFill>
              <a:latin typeface="Phosphate Inline" panose="0200050605000002000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1"/>
                </a:solidFill>
                <a:latin typeface="Phosphate Inline" panose="02000506050000020004"/>
              </a:rPr>
              <a:t>CATECHISMO DEGLI ADULTI: IL GIUDIZIO (1197-1203)	   Allegato n 5</a:t>
            </a:r>
          </a:p>
        </p:txBody>
      </p:sp>
    </p:spTree>
    <p:extLst>
      <p:ext uri="{BB962C8B-B14F-4D97-AF65-F5344CB8AC3E}">
        <p14:creationId xmlns:p14="http://schemas.microsoft.com/office/powerpoint/2010/main" val="4094362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3802918" y="518983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LA VITA CAMBIA!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3D010C9-B413-564E-8AE7-6D8642478091}"/>
              </a:ext>
            </a:extLst>
          </p:cNvPr>
          <p:cNvSpPr txBox="1"/>
          <p:nvPr/>
        </p:nvSpPr>
        <p:spPr>
          <a:xfrm>
            <a:off x="2888621" y="1763155"/>
            <a:ext cx="9048169" cy="373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Esercizio personale</a:t>
            </a: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Dopo l’incontro con la Parola, si torna alla vita. Scriviamo una lettera a un giovane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Cerco fatti di vangelo</a:t>
            </a: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:</a:t>
            </a:r>
          </a:p>
          <a:p>
            <a:pPr>
              <a:lnSpc>
                <a:spcPct val="160000"/>
              </a:lnSpc>
            </a:pP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Conosciamo la realtà della Casa Madonna dell’Uliveto	 	</a:t>
            </a:r>
            <a:endParaRPr lang="it-IT" sz="2000" i="1" dirty="0">
              <a:solidFill>
                <a:schemeClr val="bg1"/>
              </a:solidFill>
              <a:latin typeface="Phosphate Inline" panose="02000506050000020004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 </a:t>
            </a: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Esercizio di popolarità: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Si chiede al gruppo di impegnarsi in un momento di incontro coi giovani</a:t>
            </a:r>
          </a:p>
          <a:p>
            <a:pPr marL="342900" indent="-34290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Preghiera finale</a:t>
            </a:r>
          </a:p>
          <a:p>
            <a:pPr algn="r">
              <a:lnSpc>
                <a:spcPct val="160000"/>
              </a:lnSpc>
              <a:spcBef>
                <a:spcPts val="0"/>
              </a:spcBef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Allegato n 6</a:t>
            </a:r>
          </a:p>
        </p:txBody>
      </p:sp>
    </p:spTree>
    <p:extLst>
      <p:ext uri="{BB962C8B-B14F-4D97-AF65-F5344CB8AC3E}">
        <p14:creationId xmlns:p14="http://schemas.microsoft.com/office/powerpoint/2010/main" val="2311615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3802918" y="518983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7200" dirty="0">
                <a:solidFill>
                  <a:schemeClr val="bg1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RIFLESSI DELLA CULTURA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3D010C9-B413-564E-8AE7-6D8642478091}"/>
              </a:ext>
            </a:extLst>
          </p:cNvPr>
          <p:cNvSpPr txBox="1"/>
          <p:nvPr/>
        </p:nvSpPr>
        <p:spPr>
          <a:xfrm>
            <a:off x="2888621" y="1763155"/>
            <a:ext cx="9048169" cy="406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CANZONI</a:t>
            </a: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: </a:t>
            </a:r>
          </a:p>
          <a:p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«Un’altra vita» di Fabrizio Moro e Franco Battiato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FILM</a:t>
            </a: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:</a:t>
            </a:r>
          </a:p>
          <a:p>
            <a:pPr>
              <a:lnSpc>
                <a:spcPct val="160000"/>
              </a:lnSpc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«Still Life» e «Gran Torino»</a:t>
            </a: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	 	</a:t>
            </a:r>
            <a:endParaRPr lang="it-IT" sz="2000" i="1" dirty="0">
              <a:solidFill>
                <a:schemeClr val="bg1"/>
              </a:solidFill>
              <a:latin typeface="Phosphate Inline" panose="02000506050000020004"/>
            </a:endParaRPr>
          </a:p>
          <a:p>
            <a:pPr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dirty="0">
                <a:solidFill>
                  <a:schemeClr val="bg1"/>
                </a:solidFill>
                <a:latin typeface="Phosphate Inline" panose="02000506050000020004"/>
              </a:rPr>
              <a:t> </a:t>
            </a: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LIBRI: 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«La famiglia adolescente» e «Tutti muoiono troppo giovani»</a:t>
            </a:r>
          </a:p>
          <a:p>
            <a:pPr marL="342900" indent="-342900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t-IT" sz="2000" b="1" dirty="0">
                <a:solidFill>
                  <a:schemeClr val="bg1"/>
                </a:solidFill>
                <a:latin typeface="Phosphate Inline" panose="02000506050000020004"/>
              </a:rPr>
              <a:t>QUADRO: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Pablo </a:t>
            </a:r>
            <a:r>
              <a:rPr lang="it-IT" sz="2000" i="1">
                <a:solidFill>
                  <a:schemeClr val="bg1"/>
                </a:solidFill>
                <a:latin typeface="Phosphate Inline" panose="02000506050000020004"/>
              </a:rPr>
              <a:t>Picasso «Scienza </a:t>
            </a: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e </a:t>
            </a:r>
            <a:r>
              <a:rPr lang="it-IT" sz="2000" i="1">
                <a:solidFill>
                  <a:schemeClr val="bg1"/>
                </a:solidFill>
                <a:latin typeface="Phosphate Inline" panose="02000506050000020004"/>
              </a:rPr>
              <a:t>Carità”»</a:t>
            </a:r>
            <a:endParaRPr lang="it-IT" sz="2000" i="1" dirty="0">
              <a:solidFill>
                <a:schemeClr val="bg1"/>
              </a:solidFill>
              <a:latin typeface="Phosphate Inline" panose="02000506050000020004"/>
            </a:endParaRPr>
          </a:p>
          <a:p>
            <a:pPr algn="r">
              <a:lnSpc>
                <a:spcPct val="160000"/>
              </a:lnSpc>
              <a:spcBef>
                <a:spcPts val="0"/>
              </a:spcBef>
            </a:pPr>
            <a:r>
              <a:rPr lang="it-IT" sz="2000" i="1" dirty="0">
                <a:solidFill>
                  <a:schemeClr val="bg1"/>
                </a:solidFill>
                <a:latin typeface="Phosphate Inline" panose="02000506050000020004"/>
              </a:rPr>
              <a:t>Allegato n 7</a:t>
            </a:r>
          </a:p>
        </p:txBody>
      </p:sp>
    </p:spTree>
    <p:extLst>
      <p:ext uri="{BB962C8B-B14F-4D97-AF65-F5344CB8AC3E}">
        <p14:creationId xmlns:p14="http://schemas.microsoft.com/office/powerpoint/2010/main" val="27727969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</TotalTime>
  <Words>241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Phosphate Inline</vt:lpstr>
      <vt:lpstr>Wingdings</vt:lpstr>
      <vt:lpstr>Tema di Office</vt:lpstr>
      <vt:lpstr>CHE TEMPO!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 TEMPO!</dc:title>
  <dc:creator>BEATRICE CAPILUPPI</dc:creator>
  <cp:lastModifiedBy>Alberto Saccani</cp:lastModifiedBy>
  <cp:revision>32</cp:revision>
  <dcterms:created xsi:type="dcterms:W3CDTF">2019-07-29T21:37:57Z</dcterms:created>
  <dcterms:modified xsi:type="dcterms:W3CDTF">2019-09-17T15:10:42Z</dcterms:modified>
</cp:coreProperties>
</file>