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7DCB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248"/>
    <p:restoredTop sz="94694"/>
  </p:normalViewPr>
  <p:slideViewPr>
    <p:cSldViewPr snapToGrid="0" snapToObjects="1">
      <p:cViewPr>
        <p:scale>
          <a:sx n="100" d="100"/>
          <a:sy n="100" d="100"/>
        </p:scale>
        <p:origin x="-750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4652B82D-7344-4740-8C09-AE35BAAE84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E1A18723-6A46-8D41-95A6-B257E7CCA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D741E1F6-BAB7-2143-9B75-9302A1594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3179CBC1-C666-8049-B67E-31EDCA528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80347702-B0AE-5846-9B00-86E226B42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261293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E2146CF3-1DAE-3344-A2A4-B917B90F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4CFBA560-C7B9-4E4C-B2E2-160E4E31F9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92AA2A18-47A4-3048-82DB-4D39E2D93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ADBE0A9C-CB7C-E24A-823E-37F304B94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B0750992-BC6E-F249-8830-C28ADFC52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700946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="" xmlns:a16="http://schemas.microsoft.com/office/drawing/2014/main" id="{423A18BB-652C-4F4E-8D9C-CBB3E3D21F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A11FB565-69EA-0E4B-B685-DB37A0A53D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685089CE-933F-044C-B52B-385F00012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D8196522-B970-A64F-BFA7-4F47F3A84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361DBDE4-F793-0143-8F60-799B81093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758441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2A9699B8-FB47-5349-8440-3D2AF06E2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A9698410-B27B-D547-8B95-A87F0BE2E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FFB58F69-DDA1-C444-8214-0E3C38C0C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DB9272DA-FA39-6440-9E68-060A37977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2560AB39-FD78-914F-A6DD-D00A20211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66108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22E20E9B-F00C-E74D-A6E8-41B7B7BD8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99965E23-4244-A24E-A002-5189476B21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25290A0A-676B-AF4E-ABF5-3DE790383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CB450C1A-2094-1E4C-93A4-9A901C20D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A491A17F-439E-CD40-A487-1A3997A92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465561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7E781A2-893B-DF43-9519-2817661C0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0803C00-77CD-A44B-91F4-4C26306CA2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CD8917A7-C4E7-F44C-A684-3513E2005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A7836574-FB0D-504F-A75A-BB501B464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68C9E0E2-22C8-2249-8625-C78585AD5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331364D2-F7F3-C349-8AD6-BC444A160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018114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E0E26B2-30BC-304A-8CC4-9E1760A5E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F13BFBD4-AADF-EC47-84A8-9F7E4438A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E119DC70-BF5A-8A40-A57A-5668FF4785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6E8260AC-A19D-5448-8D7E-67120091F5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="" xmlns:a16="http://schemas.microsoft.com/office/drawing/2014/main" id="{3DF1C322-B881-6D45-9C99-C7051B9A28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="" xmlns:a16="http://schemas.microsoft.com/office/drawing/2014/main" id="{44BE064D-1A93-E84B-B4A5-64C7E800B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="" xmlns:a16="http://schemas.microsoft.com/office/drawing/2014/main" id="{53B9E267-B46C-584F-814D-B91BF7E1E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="" xmlns:a16="http://schemas.microsoft.com/office/drawing/2014/main" id="{35AB71D0-02E1-2E4F-ADDD-5C691EC72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738624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509B8014-46DA-E943-B599-FF11BFB01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="" xmlns:a16="http://schemas.microsoft.com/office/drawing/2014/main" id="{18B310D2-8F17-4D41-A752-B0C08515F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="" xmlns:a16="http://schemas.microsoft.com/office/drawing/2014/main" id="{5E40AC93-631A-A048-BED6-47BB95316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="" xmlns:a16="http://schemas.microsoft.com/office/drawing/2014/main" id="{FA61AE56-61B2-5B49-A919-67ACBACF0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641366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="" xmlns:a16="http://schemas.microsoft.com/office/drawing/2014/main" id="{295F6AB9-18B5-C64B-97A7-B42DAAFAB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="" xmlns:a16="http://schemas.microsoft.com/office/drawing/2014/main" id="{706D6C57-AB0C-D94F-B30E-9F679D708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="" xmlns:a16="http://schemas.microsoft.com/office/drawing/2014/main" id="{067EB19B-5034-D042-A575-735EE5BF6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71021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067687E-4C2F-0743-B4CD-AE16842E1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0F81E2EF-5A06-E047-ACAA-A089CF69E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423B0C86-334E-A646-AE47-94C8F04D7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FD38204E-5DE6-7648-A896-E4844384B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A3A4C34F-2BC8-F644-A623-182B82E24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47AED955-F07E-6C4F-BDB3-2A84338F9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978907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2F6A9475-2F2D-A04E-AF24-EB3F9A675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="" xmlns:a16="http://schemas.microsoft.com/office/drawing/2014/main" id="{BF13D3B1-C6A3-B74C-B9B4-D7CF75C8DE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3BFFFA30-0025-CE43-AC35-A30477416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E243238D-3429-E64C-8DB1-BEF75FABE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6E4CC38E-04B9-9643-A585-74CE742F2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1CA1F55B-9B65-2B4D-846B-EA6FFC0B5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4046025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="" xmlns:a16="http://schemas.microsoft.com/office/drawing/2014/main" id="{2593CBAD-24A3-D44B-A967-1C1EF2945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323D0149-AB23-9948-9490-C7F544CD1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649AFD73-1102-C242-945B-BAF8BC2879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3175A-7B0B-F24F-A0B5-671092D6BA3F}" type="datetimeFigureOut">
              <a:rPr lang="it-IT" smtClean="0"/>
              <a:pPr/>
              <a:t>23/09/2019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FB34BA1F-DB70-B64B-948D-BA9DD6BF32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3BF1F23F-B41D-1240-8471-8AF882B2C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3A4A8-92F6-714A-924B-A012C6CBAF6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81914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FDA06882-44DF-1A4A-BDE8-1BED295BE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="" xmlns:a16="http://schemas.microsoft.com/office/drawing/2014/main" id="{E46545B6-980E-0940-AD9F-918CDA7F7570}"/>
              </a:ext>
            </a:extLst>
          </p:cNvPr>
          <p:cNvSpPr/>
          <p:nvPr/>
        </p:nvSpPr>
        <p:spPr>
          <a:xfrm>
            <a:off x="0" y="0"/>
            <a:ext cx="5334000" cy="685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it-IT" sz="1200" i="1" dirty="0" smtClean="0"/>
          </a:p>
          <a:p>
            <a:pPr algn="just"/>
            <a:endParaRPr lang="it-IT" sz="1200" i="1" dirty="0" smtClean="0"/>
          </a:p>
          <a:p>
            <a:pPr algn="just"/>
            <a:endParaRPr lang="it-IT" sz="1200" i="1" dirty="0" smtClean="0"/>
          </a:p>
          <a:p>
            <a:pPr algn="just"/>
            <a:endParaRPr lang="it-IT" sz="1200" i="1" dirty="0" smtClean="0"/>
          </a:p>
          <a:p>
            <a:pPr algn="just"/>
            <a:r>
              <a:rPr lang="it-IT" sz="1200" i="1" dirty="0" smtClean="0"/>
              <a:t>Tu ci passi accanto, Signore. Tra un impegno e le mille attività di ogni giorno, mentre il passo affannato scandisce il cammino, Tu ci passi accanto.                         La nostra vita, Signore, è un’impaziente corsa contro il tempo:                                  così distratti e sempre di fretta da non accorgerci della tua presenza.                          E quale volto avresti oggi, Signore? Quello dell'umanità sofferente, quello di chi lotta per la giustizia, quello di chi chiede un po' del mio tempo, quello di chi è disorientato e cerco un aiuto, quello di chi mi guarda negli occhi e nel silenzio invoca una risposta. Tu a tutti sei venuto incontro, per tutti hai avuto tempo, a nessuno hai fatto mancare il tuo amore. Donaci occhi, Signore, per saperti riconoscere ogni volta che ci passi accanto in ciascuno dei nostri fratelli</a:t>
            </a:r>
            <a:endParaRPr lang="it-IT" sz="1200" i="1" dirty="0">
              <a:latin typeface="Phosphate Inline" panose="02000506050000020004" pitchFamily="2" charset="77"/>
              <a:cs typeface="Phosphate Inline" panose="02000506050000020004" pitchFamily="2" charset="77"/>
            </a:endParaRPr>
          </a:p>
        </p:txBody>
      </p:sp>
      <p:sp>
        <p:nvSpPr>
          <p:cNvPr id="7" name="Titolo 1">
            <a:extLst>
              <a:ext uri="{FF2B5EF4-FFF2-40B4-BE49-F238E27FC236}">
                <a16:creationId xmlns="" xmlns:a16="http://schemas.microsoft.com/office/drawing/2014/main" id="{C3CE804C-117D-E046-BE20-8C23EEECD1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320" y="525514"/>
            <a:ext cx="5069231" cy="1235676"/>
          </a:xfrm>
        </p:spPr>
        <p:txBody>
          <a:bodyPr>
            <a:normAutofit/>
          </a:bodyPr>
          <a:lstStyle/>
          <a:p>
            <a:r>
              <a:rPr lang="it-IT" sz="7200" dirty="0">
                <a:solidFill>
                  <a:srgbClr val="E7DCBA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CHE TEMPO!</a:t>
            </a:r>
          </a:p>
        </p:txBody>
      </p:sp>
      <p:sp>
        <p:nvSpPr>
          <p:cNvPr id="8" name="Sottotitolo 2">
            <a:extLst>
              <a:ext uri="{FF2B5EF4-FFF2-40B4-BE49-F238E27FC236}">
                <a16:creationId xmlns="" xmlns:a16="http://schemas.microsoft.com/office/drawing/2014/main" id="{A95461A4-AA67-9543-8661-01A0D3FC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4214328" y="1647933"/>
            <a:ext cx="9332979" cy="985936"/>
          </a:xfrm>
        </p:spPr>
        <p:txBody>
          <a:bodyPr>
            <a:noAutofit/>
          </a:bodyPr>
          <a:lstStyle/>
          <a:p>
            <a:pPr algn="r"/>
            <a:r>
              <a:rPr lang="it-IT" sz="2800" b="1" dirty="0">
                <a:solidFill>
                  <a:srgbClr val="E7DCBA"/>
                </a:solidFill>
              </a:rPr>
              <a:t>PERCORSO FORMATIVO </a:t>
            </a:r>
          </a:p>
          <a:p>
            <a:pPr algn="r"/>
            <a:r>
              <a:rPr lang="it-IT" sz="2800" b="1" dirty="0" smtClean="0">
                <a:solidFill>
                  <a:srgbClr val="E7DCBA"/>
                </a:solidFill>
              </a:rPr>
              <a:t>PER </a:t>
            </a:r>
            <a:r>
              <a:rPr lang="it-IT" sz="2800" b="1" dirty="0">
                <a:solidFill>
                  <a:srgbClr val="E7DCBA"/>
                </a:solidFill>
              </a:rPr>
              <a:t>GRUPPO ADULTI  2019/20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="" xmlns:a16="http://schemas.microsoft.com/office/drawing/2014/main" id="{7BC52F43-90CD-0847-9CFA-4459B64A2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36" y="5386864"/>
            <a:ext cx="683794" cy="1109540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="" xmlns:a16="http://schemas.microsoft.com/office/drawing/2014/main" id="{C12EE4FC-AAF0-0C4C-BF14-A680B74E9636}"/>
              </a:ext>
            </a:extLst>
          </p:cNvPr>
          <p:cNvSpPr txBox="1">
            <a:spLocks/>
          </p:cNvSpPr>
          <p:nvPr/>
        </p:nvSpPr>
        <p:spPr>
          <a:xfrm>
            <a:off x="452161" y="5210067"/>
            <a:ext cx="5299848" cy="146313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400" dirty="0" smtClean="0">
                <a:solidFill>
                  <a:schemeClr val="bg1"/>
                </a:solidFill>
                <a:latin typeface="Calibri" pitchFamily="34" charset="0"/>
                <a:cs typeface="Phosphate Inline" panose="02000506050000020004" pitchFamily="2" charset="77"/>
              </a:rPr>
              <a:t>Terza tappa</a:t>
            </a:r>
            <a:endParaRPr lang="it-IT" sz="4400" dirty="0">
              <a:solidFill>
                <a:schemeClr val="bg1"/>
              </a:solidFill>
              <a:latin typeface="Calibri" pitchFamily="34" charset="0"/>
              <a:cs typeface="Phosphate Inline" panose="02000506050000020004" pitchFamily="2" charset="77"/>
            </a:endParaRPr>
          </a:p>
          <a:p>
            <a:r>
              <a:rPr lang="it-IT" sz="5800" dirty="0" smtClean="0">
                <a:solidFill>
                  <a:srgbClr val="FF0000"/>
                </a:solidFill>
                <a:latin typeface="Calibri" pitchFamily="34" charset="0"/>
                <a:cs typeface="Phosphate Inline" panose="02000506050000020004" pitchFamily="2" charset="77"/>
              </a:rPr>
              <a:t>ATTIMO</a:t>
            </a:r>
            <a:endParaRPr lang="it-IT" sz="5800" dirty="0">
              <a:solidFill>
                <a:srgbClr val="FF0000"/>
              </a:solidFill>
              <a:latin typeface="Calibri" pitchFamily="34" charset="0"/>
              <a:cs typeface="Phosphate Inline" panose="02000506050000020004" pitchFamily="2" charset="77"/>
            </a:endParaRPr>
          </a:p>
        </p:txBody>
      </p:sp>
      <p:sp>
        <p:nvSpPr>
          <p:cNvPr id="5122" name="AutoShape 2" descr="Risultati immagini per ESERCIZIO DI MATEMATICA PAOLO SEVER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4" name="AutoShape 4" descr="Risultati immagini per ESERCIZIO DI MATEMATICA PAOLO SEVER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6" name="AutoShape 6" descr="Risultati immagini per ESERCIZIO DI MATEMATICA PAOLO SEVER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128" name="AutoShape 8" descr="Risultati immagini per ESERCIZIO DI MATEMATICA PAOLO SEVER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130" name="Picture 10" descr="Risultati immagini per ESERCIZIO DI MATEMATICA PAOLO SEVER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1574159"/>
            <a:ext cx="6858000" cy="3319564"/>
          </a:xfrm>
          <a:prstGeom prst="rect">
            <a:avLst/>
          </a:prstGeom>
          <a:noFill/>
        </p:spPr>
      </p:pic>
      <p:sp>
        <p:nvSpPr>
          <p:cNvPr id="13" name="CasellaDiTesto 12"/>
          <p:cNvSpPr txBox="1"/>
          <p:nvPr/>
        </p:nvSpPr>
        <p:spPr>
          <a:xfrm>
            <a:off x="6886575" y="4988957"/>
            <a:ext cx="404812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Paolo Severi, ESERCIZIO </a:t>
            </a:r>
            <a:r>
              <a:rPr lang="it-IT" dirty="0" err="1" smtClean="0"/>
              <a:t>DI</a:t>
            </a:r>
            <a:r>
              <a:rPr lang="it-IT" dirty="0" smtClean="0"/>
              <a:t> MATEMATICA</a:t>
            </a: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1178347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07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13" name="Titolo 1">
            <a:extLst>
              <a:ext uri="{FF2B5EF4-FFF2-40B4-BE49-F238E27FC236}">
                <a16:creationId xmlns="" xmlns:a16="http://schemas.microsoft.com/office/drawing/2014/main" id="{7A456629-2D02-C940-9CE9-E18C68DBDB90}"/>
              </a:ext>
            </a:extLst>
          </p:cNvPr>
          <p:cNvSpPr txBox="1">
            <a:spLocks/>
          </p:cNvSpPr>
          <p:nvPr/>
        </p:nvSpPr>
        <p:spPr>
          <a:xfrm>
            <a:off x="4687158" y="123825"/>
            <a:ext cx="5360960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6000" dirty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INTRODUZIONE </a:t>
            </a:r>
          </a:p>
        </p:txBody>
      </p:sp>
      <p:sp>
        <p:nvSpPr>
          <p:cNvPr id="9" name="Rettangolo 8"/>
          <p:cNvSpPr/>
          <p:nvPr/>
        </p:nvSpPr>
        <p:spPr>
          <a:xfrm>
            <a:off x="2505074" y="1200150"/>
            <a:ext cx="95535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400" dirty="0" smtClean="0">
                <a:solidFill>
                  <a:schemeClr val="bg1"/>
                </a:solidFill>
              </a:rPr>
              <a:t>Gesù andò ad abitare a Nazareth con la sua famiglia: in un versetto Matteo condensa e nasconde trent’anni di vita di cui non racconta nulla.                     Il Signore valorizza ogni </a:t>
            </a:r>
            <a:r>
              <a:rPr lang="it-IT" sz="2400" b="1" dirty="0" smtClean="0">
                <a:solidFill>
                  <a:schemeClr val="bg1"/>
                </a:solidFill>
              </a:rPr>
              <a:t>attimo</a:t>
            </a:r>
            <a:r>
              <a:rPr lang="it-IT" sz="2400" dirty="0" smtClean="0">
                <a:solidFill>
                  <a:schemeClr val="bg1"/>
                </a:solidFill>
              </a:rPr>
              <a:t> dell'esistenza, della </a:t>
            </a:r>
            <a:r>
              <a:rPr lang="it-IT" sz="2400" dirty="0" err="1" smtClean="0">
                <a:solidFill>
                  <a:schemeClr val="bg1"/>
                </a:solidFill>
              </a:rPr>
              <a:t>ferialità</a:t>
            </a:r>
            <a:r>
              <a:rPr lang="it-IT" sz="2400" dirty="0" smtClean="0">
                <a:solidFill>
                  <a:schemeClr val="bg1"/>
                </a:solidFill>
              </a:rPr>
              <a:t> di cui è principalmente composta la vita adulta e lo rende tempo santo, tempo di Dio, tempo della formazione. Sono questi trent’anni di vita quotidiana che portano Gesù a diventare il maestro che il Vangelo narra.                        Ciascun adulto discepolo di Gesù è sfidato a fare di ogni attimo un tempo di crescita e di incontro con Lui. </a:t>
            </a:r>
            <a:endParaRPr lang="it-IT" sz="2400" dirty="0">
              <a:solidFill>
                <a:schemeClr val="bg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7515225" y="4390013"/>
            <a:ext cx="40386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it-IT" sz="1000" b="1" dirty="0" smtClean="0">
                <a:cs typeface="Arial" pitchFamily="34" charset="0"/>
              </a:rPr>
              <a:t>Canzone di San Damiano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Ogni uomo semplice porta in cuore un sogno,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con amore ed umiltà </a:t>
            </a:r>
            <a:r>
              <a:rPr lang="it-IT" sz="1000" dirty="0" err="1" smtClean="0">
                <a:cs typeface="Arial" pitchFamily="34" charset="0"/>
              </a:rPr>
              <a:t>potra’</a:t>
            </a:r>
            <a:r>
              <a:rPr lang="it-IT" sz="1000" dirty="0" smtClean="0">
                <a:cs typeface="Arial" pitchFamily="34" charset="0"/>
              </a:rPr>
              <a:t> costruirlo.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Se con fede tu saprai vivere umilmente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err="1" smtClean="0">
                <a:cs typeface="Arial" pitchFamily="34" charset="0"/>
              </a:rPr>
              <a:t>piu’</a:t>
            </a:r>
            <a:r>
              <a:rPr lang="it-IT" sz="1000" dirty="0" smtClean="0">
                <a:cs typeface="Arial" pitchFamily="34" charset="0"/>
              </a:rPr>
              <a:t> felice tu sarai anche senza niente.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Se vorrai ogni giorno con il tuo sudore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una pietra dopo l’altra in alto arriverai.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Nella vita semplice troverai la strada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che la calma donerà al tuo cuore puro.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E le gioie semplici sono le </a:t>
            </a:r>
            <a:r>
              <a:rPr lang="it-IT" sz="1000" dirty="0" err="1" smtClean="0">
                <a:cs typeface="Arial" pitchFamily="34" charset="0"/>
              </a:rPr>
              <a:t>piu’</a:t>
            </a:r>
            <a:r>
              <a:rPr lang="it-IT" sz="1000" dirty="0" smtClean="0">
                <a:cs typeface="Arial" pitchFamily="34" charset="0"/>
              </a:rPr>
              <a:t> belle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sono quelle che alla fine sono le </a:t>
            </a:r>
            <a:r>
              <a:rPr lang="it-IT" sz="1000" dirty="0" err="1" smtClean="0">
                <a:cs typeface="Arial" pitchFamily="34" charset="0"/>
              </a:rPr>
              <a:t>piu’</a:t>
            </a:r>
            <a:r>
              <a:rPr lang="it-IT" sz="1000" dirty="0" smtClean="0">
                <a:cs typeface="Arial" pitchFamily="34" charset="0"/>
              </a:rPr>
              <a:t> grandi.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Dai e dai ogni giorno con il tuo sudore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000" dirty="0" smtClean="0">
                <a:cs typeface="Arial" pitchFamily="34" charset="0"/>
              </a:rPr>
              <a:t>una pietra dopo l’altra in alto arriverai.</a:t>
            </a:r>
          </a:p>
        </p:txBody>
      </p:sp>
      <p:pic>
        <p:nvPicPr>
          <p:cNvPr id="4101" name="Picture 5" descr="Risultati immagini per gesù a nazare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5076" y="4247138"/>
            <a:ext cx="3801199" cy="23060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827580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2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="" xmlns:a16="http://schemas.microsoft.com/office/drawing/2014/main" id="{84BB36FE-7442-3E4B-809B-3C8301A8C6C7}"/>
              </a:ext>
            </a:extLst>
          </p:cNvPr>
          <p:cNvSpPr txBox="1">
            <a:spLocks/>
          </p:cNvSpPr>
          <p:nvPr/>
        </p:nvSpPr>
        <p:spPr>
          <a:xfrm>
            <a:off x="3842675" y="160338"/>
            <a:ext cx="7219576" cy="11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6000" dirty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LA VITA SI </a:t>
            </a:r>
            <a:r>
              <a:rPr lang="it-IT" sz="6000" dirty="0" smtClean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RACCONTA</a:t>
            </a:r>
            <a:endParaRPr lang="it-IT" sz="6000" dirty="0">
              <a:solidFill>
                <a:schemeClr val="bg1"/>
              </a:solidFill>
              <a:latin typeface="+mn-lt"/>
              <a:cs typeface="Phosphate Inline" panose="02000506050000020004" pitchFamily="2" charset="77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="" xmlns:a16="http://schemas.microsoft.com/office/drawing/2014/main" id="{5301109F-28DE-A145-8277-86B7450001BA}"/>
              </a:ext>
            </a:extLst>
          </p:cNvPr>
          <p:cNvSpPr txBox="1"/>
          <p:nvPr/>
        </p:nvSpPr>
        <p:spPr>
          <a:xfrm>
            <a:off x="2717074" y="2038350"/>
            <a:ext cx="90133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it-IT" sz="2400" dirty="0" smtClean="0">
                <a:solidFill>
                  <a:schemeClr val="bg1"/>
                </a:solidFill>
              </a:rPr>
              <a:t>IL TACCUINO:  Timbrare il cartellino  </a:t>
            </a:r>
            <a:r>
              <a:rPr lang="it-IT" dirty="0" smtClean="0">
                <a:solidFill>
                  <a:schemeClr val="bg1"/>
                </a:solidFill>
              </a:rPr>
              <a:t>(Allegato 1)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it-IT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it-IT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it-IT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it-IT" sz="2400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it-IT" sz="2400" dirty="0" smtClean="0">
                <a:solidFill>
                  <a:schemeClr val="bg1"/>
                </a:solidFill>
              </a:rPr>
              <a:t>IN GIOCO: Parole di corsa  </a:t>
            </a:r>
            <a:r>
              <a:rPr lang="it-IT" dirty="0" smtClean="0">
                <a:solidFill>
                  <a:schemeClr val="bg1"/>
                </a:solidFill>
              </a:rPr>
              <a:t>(Allegato 2)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it-IT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it-IT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it-IT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it-IT" sz="2400" dirty="0" smtClean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it-IT" sz="2400" dirty="0" smtClean="0">
                <a:solidFill>
                  <a:schemeClr val="bg1"/>
                </a:solidFill>
              </a:rPr>
              <a:t>ALLO SPECCHIO: Il volontariato in parrocchia </a:t>
            </a:r>
            <a:r>
              <a:rPr lang="it-IT" dirty="0" smtClean="0">
                <a:solidFill>
                  <a:schemeClr val="bg1"/>
                </a:solidFill>
              </a:rPr>
              <a:t>(Allegato 3) </a:t>
            </a:r>
            <a:r>
              <a:rPr lang="it-IT" sz="2400" dirty="0" smtClean="0">
                <a:solidFill>
                  <a:schemeClr val="bg1"/>
                </a:solidFill>
              </a:rPr>
              <a:t>					</a:t>
            </a:r>
            <a:endParaRPr lang="it-IT" sz="2400" dirty="0">
              <a:solidFill>
                <a:schemeClr val="bg1"/>
              </a:solidFill>
            </a:endParaRPr>
          </a:p>
        </p:txBody>
      </p:sp>
      <p:sp>
        <p:nvSpPr>
          <p:cNvPr id="3074" name="AutoShape 2" descr="Risultati immagini per timbrare il cartellin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076" name="Picture 4" descr="Risultati immagini per timbrare il cartellin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3464" y="1572889"/>
            <a:ext cx="1986462" cy="14015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78" name="Picture 6" descr="Immagine correlat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82518" y="3086100"/>
            <a:ext cx="3182269" cy="17907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80" name="Picture 8" descr="Risultati immagini per volontario che spazz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27201" y="4960558"/>
            <a:ext cx="2021924" cy="15164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292220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20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="" xmlns:a16="http://schemas.microsoft.com/office/drawing/2014/main" id="{1C15EDE0-DAD0-EC46-99DF-174A396B286D}"/>
              </a:ext>
            </a:extLst>
          </p:cNvPr>
          <p:cNvSpPr txBox="1">
            <a:spLocks/>
          </p:cNvSpPr>
          <p:nvPr/>
        </p:nvSpPr>
        <p:spPr>
          <a:xfrm>
            <a:off x="3763162" y="152400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6000" dirty="0">
                <a:solidFill>
                  <a:schemeClr val="bg1"/>
                </a:solidFill>
                <a:latin typeface="Calibri" pitchFamily="34" charset="0"/>
                <a:cs typeface="Phosphate Inline" panose="02000506050000020004" pitchFamily="2" charset="77"/>
              </a:rPr>
              <a:t>LA PAROLA </a:t>
            </a:r>
            <a:r>
              <a:rPr lang="it-IT" sz="6000" dirty="0" smtClean="0">
                <a:solidFill>
                  <a:schemeClr val="bg1"/>
                </a:solidFill>
                <a:latin typeface="Calibri" pitchFamily="34" charset="0"/>
                <a:cs typeface="Phosphate Inline" panose="02000506050000020004" pitchFamily="2" charset="77"/>
              </a:rPr>
              <a:t>ILLUMINA</a:t>
            </a:r>
            <a:endParaRPr lang="it-IT" sz="6000" dirty="0">
              <a:solidFill>
                <a:schemeClr val="bg1"/>
              </a:solidFill>
              <a:latin typeface="Calibri" pitchFamily="34" charset="0"/>
              <a:cs typeface="Phosphate Inline" panose="02000506050000020004" pitchFamily="2" charset="77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="" xmlns:a16="http://schemas.microsoft.com/office/drawing/2014/main" id="{5DE87722-4585-F04A-B394-CF5680130B32}"/>
              </a:ext>
            </a:extLst>
          </p:cNvPr>
          <p:cNvSpPr txBox="1"/>
          <p:nvPr/>
        </p:nvSpPr>
        <p:spPr>
          <a:xfrm>
            <a:off x="2658267" y="1502688"/>
            <a:ext cx="921587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</a:rPr>
              <a:t> LA  PAROLA: Mt 2, 19-23 </a:t>
            </a:r>
            <a:r>
              <a:rPr lang="it-IT" dirty="0" smtClean="0">
                <a:solidFill>
                  <a:schemeClr val="bg1"/>
                </a:solidFill>
              </a:rPr>
              <a:t>(Allegato 4)</a:t>
            </a:r>
          </a:p>
          <a:p>
            <a:pPr marL="285750" indent="-285750">
              <a:buFont typeface="Arial" pitchFamily="34" charset="0"/>
              <a:buChar char="•"/>
            </a:pPr>
            <a:endParaRPr lang="it-IT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it-IT" sz="2400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</a:rPr>
              <a:t>COMMENTO </a:t>
            </a:r>
            <a:r>
              <a:rPr lang="it-IT" sz="2400" dirty="0">
                <a:solidFill>
                  <a:schemeClr val="bg1"/>
                </a:solidFill>
              </a:rPr>
              <a:t>AL </a:t>
            </a:r>
            <a:r>
              <a:rPr lang="it-IT" sz="2400" dirty="0" smtClean="0">
                <a:solidFill>
                  <a:schemeClr val="bg1"/>
                </a:solidFill>
              </a:rPr>
              <a:t>VANGELO  </a:t>
            </a:r>
            <a:r>
              <a:rPr lang="it-IT" dirty="0" smtClean="0">
                <a:solidFill>
                  <a:schemeClr val="bg1"/>
                </a:solidFill>
              </a:rPr>
              <a:t>(Allegato 5)</a:t>
            </a:r>
          </a:p>
          <a:p>
            <a:pPr marL="285750" indent="-285750">
              <a:buFont typeface="Arial" pitchFamily="34" charset="0"/>
              <a:buChar char="•"/>
            </a:pPr>
            <a:endParaRPr lang="it-IT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it-IT" sz="2400" dirty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</a:rPr>
              <a:t>CHE </a:t>
            </a:r>
            <a:r>
              <a:rPr lang="it-IT" sz="2400" dirty="0">
                <a:solidFill>
                  <a:schemeClr val="bg1"/>
                </a:solidFill>
              </a:rPr>
              <a:t>COSA </a:t>
            </a:r>
            <a:r>
              <a:rPr lang="it-IT" sz="2400" dirty="0" smtClean="0">
                <a:solidFill>
                  <a:schemeClr val="bg1"/>
                </a:solidFill>
              </a:rPr>
              <a:t>DICE LA PAROLA DELLA </a:t>
            </a:r>
            <a:r>
              <a:rPr lang="it-IT" sz="2400" dirty="0">
                <a:solidFill>
                  <a:schemeClr val="bg1"/>
                </a:solidFill>
              </a:rPr>
              <a:t>MIA VITA </a:t>
            </a:r>
            <a:r>
              <a:rPr lang="it-IT" sz="2400" dirty="0" smtClean="0">
                <a:solidFill>
                  <a:schemeClr val="bg1"/>
                </a:solidFill>
              </a:rPr>
              <a:t> </a:t>
            </a:r>
            <a:r>
              <a:rPr lang="it-IT" dirty="0" smtClean="0">
                <a:solidFill>
                  <a:schemeClr val="bg1"/>
                </a:solidFill>
              </a:rPr>
              <a:t>(Allegato 6)</a:t>
            </a:r>
          </a:p>
          <a:p>
            <a:pPr marL="285750" indent="-285750">
              <a:buFont typeface="Arial" pitchFamily="34" charset="0"/>
              <a:buChar char="•"/>
            </a:pPr>
            <a:endParaRPr lang="it-IT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it-IT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it-IT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</a:rPr>
              <a:t>COSA DICE LA PAROLA DELLA NOSTRA VITA</a:t>
            </a:r>
            <a:r>
              <a:rPr lang="it-IT" dirty="0" smtClean="0">
                <a:solidFill>
                  <a:schemeClr val="bg1"/>
                </a:solidFill>
              </a:rPr>
              <a:t> (allegato 7)</a:t>
            </a:r>
            <a:endParaRPr lang="it-IT" dirty="0">
              <a:solidFill>
                <a:schemeClr val="bg1"/>
              </a:solidFill>
            </a:endParaRPr>
          </a:p>
          <a:p>
            <a:endParaRPr lang="it-IT" sz="2400" dirty="0" smtClean="0">
              <a:solidFill>
                <a:schemeClr val="bg1"/>
              </a:solidFill>
            </a:endParaRPr>
          </a:p>
          <a:p>
            <a:endParaRPr lang="it-IT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</a:rPr>
              <a:t>COSA DICE LA MIA VITA ALLA PAROLA  </a:t>
            </a:r>
            <a:r>
              <a:rPr lang="it-IT" dirty="0" smtClean="0">
                <a:solidFill>
                  <a:schemeClr val="bg1"/>
                </a:solidFill>
              </a:rPr>
              <a:t>(Allegato 8)</a:t>
            </a:r>
            <a:endParaRPr lang="it-IT" dirty="0">
              <a:solidFill>
                <a:schemeClr val="bg1"/>
              </a:solidFill>
            </a:endParaRPr>
          </a:p>
          <a:p>
            <a:endParaRPr lang="it-IT" sz="2400" dirty="0">
              <a:solidFill>
                <a:schemeClr val="bg1"/>
              </a:solidFill>
              <a:latin typeface="Phosphate Inline" panose="02000506050000020004"/>
            </a:endParaRPr>
          </a:p>
        </p:txBody>
      </p:sp>
      <p:pic>
        <p:nvPicPr>
          <p:cNvPr id="2050" name="Picture 2" descr="Risultati immagini per libro del vangelo aper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43150" y="1502688"/>
            <a:ext cx="2406288" cy="18062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74" name="Picture 2" descr="Risultati immagini per uomini che pregan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63100" y="4286250"/>
            <a:ext cx="2511061" cy="18019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094362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="" xmlns:a16="http://schemas.microsoft.com/office/drawing/2014/main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545" y="4547288"/>
            <a:ext cx="2310712" cy="231071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="" xmlns:a16="http://schemas.microsoft.com/office/drawing/2014/main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="" xmlns:a16="http://schemas.microsoft.com/office/drawing/2014/main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3802918" y="152400"/>
            <a:ext cx="7219576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6000" dirty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LA VITA </a:t>
            </a:r>
            <a:r>
              <a:rPr lang="it-IT" sz="6000" dirty="0" smtClean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CAMBIA</a:t>
            </a:r>
            <a:endParaRPr lang="it-IT" sz="6000" dirty="0">
              <a:solidFill>
                <a:schemeClr val="bg1"/>
              </a:solidFill>
              <a:latin typeface="+mn-lt"/>
              <a:cs typeface="Phosphate Inline" panose="02000506050000020004" pitchFamily="2" charset="77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="" xmlns:a16="http://schemas.microsoft.com/office/drawing/2014/main" id="{5DE87722-4585-F04A-B394-CF5680130B32}"/>
              </a:ext>
            </a:extLst>
          </p:cNvPr>
          <p:cNvSpPr txBox="1"/>
          <p:nvPr/>
        </p:nvSpPr>
        <p:spPr>
          <a:xfrm>
            <a:off x="2658267" y="2273643"/>
            <a:ext cx="92158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2400" dirty="0" smtClean="0">
                <a:solidFill>
                  <a:schemeClr val="bg1"/>
                </a:solidFill>
              </a:rPr>
              <a:t> ESERCIZIO </a:t>
            </a:r>
            <a:r>
              <a:rPr lang="it-IT" sz="2400" dirty="0" err="1" smtClean="0">
                <a:solidFill>
                  <a:schemeClr val="bg1"/>
                </a:solidFill>
              </a:rPr>
              <a:t>DI</a:t>
            </a:r>
            <a:r>
              <a:rPr lang="it-IT" sz="2400" dirty="0" smtClean="0">
                <a:solidFill>
                  <a:schemeClr val="bg1"/>
                </a:solidFill>
              </a:rPr>
              <a:t> LAICITA’ </a:t>
            </a:r>
            <a:r>
              <a:rPr lang="it-IT" dirty="0" smtClean="0">
                <a:solidFill>
                  <a:schemeClr val="bg1"/>
                </a:solidFill>
              </a:rPr>
              <a:t>(Allegato 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>
              <a:solidFill>
                <a:schemeClr val="bg1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it-IT" sz="2400" dirty="0" smtClean="0">
                <a:solidFill>
                  <a:schemeClr val="bg1"/>
                </a:solidFill>
              </a:rPr>
              <a:t>ESERCIZIO </a:t>
            </a:r>
            <a:r>
              <a:rPr lang="it-IT" sz="2400" dirty="0" err="1" smtClean="0">
                <a:solidFill>
                  <a:schemeClr val="bg1"/>
                </a:solidFill>
              </a:rPr>
              <a:t>DI</a:t>
            </a:r>
            <a:r>
              <a:rPr lang="it-IT" sz="2400" dirty="0" smtClean="0">
                <a:solidFill>
                  <a:schemeClr val="bg1"/>
                </a:solidFill>
              </a:rPr>
              <a:t> POPOLARITA’ </a:t>
            </a:r>
            <a:r>
              <a:rPr lang="it-IT" dirty="0" smtClean="0">
                <a:solidFill>
                  <a:schemeClr val="bg1"/>
                </a:solidFill>
              </a:rPr>
              <a:t>(Allegato 10)</a:t>
            </a:r>
            <a:endParaRPr lang="it-IT" dirty="0">
              <a:solidFill>
                <a:schemeClr val="bg1"/>
              </a:solidFill>
            </a:endParaRPr>
          </a:p>
          <a:p>
            <a:endParaRPr lang="it-IT" sz="2400" dirty="0">
              <a:solidFill>
                <a:schemeClr val="bg1"/>
              </a:solidFill>
              <a:latin typeface="Phosphate Inline" panose="02000506050000020004"/>
            </a:endParaRPr>
          </a:p>
        </p:txBody>
      </p:sp>
      <p:pic>
        <p:nvPicPr>
          <p:cNvPr id="1026" name="Picture 2" descr="Risultati immagini per OROLOGI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14080" y="1388076"/>
            <a:ext cx="1833562" cy="23050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8" name="Picture 4" descr="Risultati immagini per CARITAS PARROCCHIA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16500" y="4286250"/>
            <a:ext cx="2561000" cy="17073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311615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="" xmlns:a16="http://schemas.microsoft.com/office/drawing/2014/main" id="{9AC3A859-5DE1-0C41-AF0A-5D6FA2490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73643" cy="2273643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="" xmlns:a16="http://schemas.microsoft.com/office/drawing/2014/main" id="{F153F81B-D12D-3545-AB71-5F858CE60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273643"/>
            <a:ext cx="2273643" cy="2273643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="" xmlns:a16="http://schemas.microsoft.com/office/drawing/2014/main" id="{55AC4791-EEB9-A249-AEC4-D9AAC1D7C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545" y="4547288"/>
            <a:ext cx="2310712" cy="2310712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="" xmlns:a16="http://schemas.microsoft.com/office/drawing/2014/main" id="{3928DA7D-BFC8-914C-AAB5-E29A4E903E6F}"/>
              </a:ext>
            </a:extLst>
          </p:cNvPr>
          <p:cNvSpPr txBox="1">
            <a:spLocks/>
          </p:cNvSpPr>
          <p:nvPr/>
        </p:nvSpPr>
        <p:spPr>
          <a:xfrm>
            <a:off x="2658267" y="152400"/>
            <a:ext cx="9333708" cy="12356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t-IT" sz="6000" dirty="0" smtClean="0">
                <a:solidFill>
                  <a:schemeClr val="bg1"/>
                </a:solidFill>
                <a:latin typeface="+mn-lt"/>
                <a:cs typeface="Phosphate Inline" panose="02000506050000020004" pitchFamily="2" charset="77"/>
              </a:rPr>
              <a:t>RIFLESSI DELLA CULTURA</a:t>
            </a:r>
            <a:endParaRPr lang="it-IT" sz="6000" dirty="0">
              <a:solidFill>
                <a:schemeClr val="bg1"/>
              </a:solidFill>
              <a:latin typeface="+mn-lt"/>
              <a:cs typeface="Phosphate Inline" panose="02000506050000020004" pitchFamily="2" charset="77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="" xmlns:a16="http://schemas.microsoft.com/office/drawing/2014/main" id="{5DE87722-4585-F04A-B394-CF5680130B32}"/>
              </a:ext>
            </a:extLst>
          </p:cNvPr>
          <p:cNvSpPr txBox="1"/>
          <p:nvPr/>
        </p:nvSpPr>
        <p:spPr>
          <a:xfrm>
            <a:off x="2658267" y="1388076"/>
            <a:ext cx="653335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</a:rPr>
              <a:t> CANZONI </a:t>
            </a:r>
          </a:p>
          <a:p>
            <a:pPr marL="285750" indent="-285750"/>
            <a:r>
              <a:rPr lang="it-IT" sz="2400" dirty="0" smtClean="0">
                <a:solidFill>
                  <a:schemeClr val="bg1"/>
                </a:solidFill>
              </a:rPr>
              <a:t>C’è da fare , GIORGIA </a:t>
            </a:r>
            <a:r>
              <a:rPr lang="it-IT" dirty="0" smtClean="0">
                <a:solidFill>
                  <a:schemeClr val="bg1"/>
                </a:solidFill>
              </a:rPr>
              <a:t>(Allegato 11)</a:t>
            </a:r>
          </a:p>
          <a:p>
            <a:pPr marL="285750" indent="-285750"/>
            <a:r>
              <a:rPr lang="it-IT" sz="2400" dirty="0" smtClean="0">
                <a:solidFill>
                  <a:schemeClr val="bg1"/>
                </a:solidFill>
              </a:rPr>
              <a:t>Domenica e lunedì, BRANDUARDI</a:t>
            </a:r>
            <a:r>
              <a:rPr lang="it-IT" dirty="0" smtClean="0">
                <a:solidFill>
                  <a:schemeClr val="bg1"/>
                </a:solidFill>
              </a:rPr>
              <a:t> (Allegato 12)</a:t>
            </a:r>
          </a:p>
          <a:p>
            <a:pPr marL="285750" indent="-285750"/>
            <a:endParaRPr lang="it-IT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</a:rPr>
              <a:t>FILM</a:t>
            </a:r>
          </a:p>
          <a:p>
            <a:pPr marL="285750" indent="-285750"/>
            <a:r>
              <a:rPr lang="it-IT" sz="2400" dirty="0" smtClean="0">
                <a:solidFill>
                  <a:schemeClr val="bg1"/>
                </a:solidFill>
              </a:rPr>
              <a:t>Conta su di me, di MARC ROTHEMUND</a:t>
            </a:r>
            <a:r>
              <a:rPr lang="it-IT" dirty="0" smtClean="0"/>
              <a:t> </a:t>
            </a:r>
            <a:r>
              <a:rPr lang="it-IT" dirty="0" smtClean="0">
                <a:solidFill>
                  <a:schemeClr val="bg1"/>
                </a:solidFill>
              </a:rPr>
              <a:t>(Allegato 13)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</a:rPr>
              <a:t>LIBRI</a:t>
            </a:r>
          </a:p>
          <a:p>
            <a:pPr marL="285750" indent="-285750"/>
            <a:r>
              <a:rPr lang="it-IT" sz="2400" dirty="0" smtClean="0">
                <a:solidFill>
                  <a:schemeClr val="bg1"/>
                </a:solidFill>
              </a:rPr>
              <a:t>Per dieci minuti, CHIARA GAMBERALE </a:t>
            </a:r>
            <a:r>
              <a:rPr lang="it-IT" dirty="0" smtClean="0">
                <a:solidFill>
                  <a:schemeClr val="bg1"/>
                </a:solidFill>
              </a:rPr>
              <a:t>(Allegato 14)</a:t>
            </a:r>
          </a:p>
          <a:p>
            <a:pPr marL="285750" indent="-285750"/>
            <a:r>
              <a:rPr lang="it-IT" sz="2400" dirty="0" err="1" smtClean="0">
                <a:solidFill>
                  <a:schemeClr val="bg1"/>
                </a:solidFill>
              </a:rPr>
              <a:t>Cielochiaro</a:t>
            </a:r>
            <a:r>
              <a:rPr lang="it-IT" sz="2400" dirty="0" smtClean="0">
                <a:solidFill>
                  <a:schemeClr val="bg1"/>
                </a:solidFill>
              </a:rPr>
              <a:t>, ROMANO BATTAGLIA</a:t>
            </a:r>
            <a:r>
              <a:rPr lang="it-IT" dirty="0" smtClean="0">
                <a:solidFill>
                  <a:schemeClr val="bg1"/>
                </a:solidFill>
              </a:rPr>
              <a:t> (Allegato 15)</a:t>
            </a:r>
            <a:endParaRPr lang="it-IT" dirty="0">
              <a:solidFill>
                <a:schemeClr val="bg1"/>
              </a:solidFill>
            </a:endParaRPr>
          </a:p>
          <a:p>
            <a:endParaRPr lang="it-IT" sz="2400" dirty="0" smtClean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chemeClr val="bg1"/>
                </a:solidFill>
                <a:latin typeface="Phosphate Inline" panose="02000506050000020004"/>
              </a:rPr>
              <a:t>ARTE</a:t>
            </a:r>
          </a:p>
          <a:p>
            <a:pPr marL="285750" indent="-285750"/>
            <a:r>
              <a:rPr lang="it-IT" sz="2400" dirty="0" smtClean="0">
                <a:solidFill>
                  <a:schemeClr val="bg1"/>
                </a:solidFill>
              </a:rPr>
              <a:t>Angelus, </a:t>
            </a:r>
            <a:r>
              <a:rPr lang="it-IT" sz="2400" dirty="0" err="1" smtClean="0">
                <a:solidFill>
                  <a:schemeClr val="bg1"/>
                </a:solidFill>
              </a:rPr>
              <a:t>J.F.</a:t>
            </a:r>
            <a:r>
              <a:rPr lang="it-IT" sz="2400" dirty="0" smtClean="0">
                <a:solidFill>
                  <a:schemeClr val="bg1"/>
                </a:solidFill>
              </a:rPr>
              <a:t> MILLET </a:t>
            </a:r>
            <a:r>
              <a:rPr lang="it-IT" dirty="0" smtClean="0">
                <a:solidFill>
                  <a:schemeClr val="bg1"/>
                </a:solidFill>
              </a:rPr>
              <a:t>(Allegato 16)</a:t>
            </a:r>
            <a:endParaRPr lang="it-IT" dirty="0">
              <a:solidFill>
                <a:schemeClr val="bg1"/>
              </a:solidFill>
              <a:latin typeface="Phosphate Inline" panose="02000506050000020004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9191625" y="1581150"/>
            <a:ext cx="479107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000" dirty="0" smtClean="0"/>
              <a:t>SALMO 90</a:t>
            </a:r>
          </a:p>
          <a:p>
            <a:r>
              <a:rPr lang="it-IT" sz="1000" dirty="0" smtClean="0"/>
              <a:t>Signore, tu sei stato per noi un rifugio</a:t>
            </a:r>
            <a:br>
              <a:rPr lang="it-IT" sz="1000" dirty="0" smtClean="0"/>
            </a:br>
            <a:r>
              <a:rPr lang="it-IT" sz="1000" dirty="0" smtClean="0"/>
              <a:t>di generazione in generazione.</a:t>
            </a:r>
            <a:br>
              <a:rPr lang="it-IT" sz="1000" dirty="0" smtClean="0"/>
            </a:br>
            <a:r>
              <a:rPr lang="it-IT" sz="1000" dirty="0" smtClean="0"/>
              <a:t> Mille anni, ai tuoi occhi,</a:t>
            </a:r>
            <a:br>
              <a:rPr lang="it-IT" sz="1000" dirty="0" smtClean="0"/>
            </a:br>
            <a:r>
              <a:rPr lang="it-IT" sz="1000" dirty="0" smtClean="0"/>
              <a:t>sono come il giorno di ieri che è passato,</a:t>
            </a:r>
            <a:br>
              <a:rPr lang="it-IT" sz="1000" dirty="0" smtClean="0"/>
            </a:br>
            <a:r>
              <a:rPr lang="it-IT" sz="1000" dirty="0" smtClean="0"/>
              <a:t>come un turno di veglia nella notte.</a:t>
            </a:r>
            <a:br>
              <a:rPr lang="it-IT" sz="1000" dirty="0" smtClean="0"/>
            </a:br>
            <a:endParaRPr lang="it-IT" sz="1000" dirty="0" smtClean="0"/>
          </a:p>
          <a:p>
            <a:r>
              <a:rPr lang="it-IT" sz="1000" dirty="0" smtClean="0"/>
              <a:t>Tu li sommergi:</a:t>
            </a:r>
          </a:p>
          <a:p>
            <a:r>
              <a:rPr lang="it-IT" sz="1000" dirty="0" smtClean="0"/>
              <a:t>sono come un sogno al mattino</a:t>
            </a:r>
            <a:br>
              <a:rPr lang="it-IT" sz="1000" dirty="0" smtClean="0"/>
            </a:br>
            <a:r>
              <a:rPr lang="it-IT" sz="1000" dirty="0" smtClean="0"/>
              <a:t>sono come l'erba che germoglia:</a:t>
            </a:r>
            <a:br>
              <a:rPr lang="it-IT" sz="1000" dirty="0" smtClean="0"/>
            </a:br>
            <a:r>
              <a:rPr lang="it-IT" sz="1000" dirty="0" smtClean="0"/>
              <a:t>al mattino fiorisce, germoglia,</a:t>
            </a:r>
            <a:br>
              <a:rPr lang="it-IT" sz="1000" dirty="0" smtClean="0"/>
            </a:br>
            <a:r>
              <a:rPr lang="it-IT" sz="1000" dirty="0" smtClean="0"/>
              <a:t>alla sera è falciata e secca.</a:t>
            </a:r>
            <a:br>
              <a:rPr lang="it-IT" sz="1000" dirty="0" smtClean="0"/>
            </a:br>
            <a:r>
              <a:rPr lang="it-IT" sz="1000" dirty="0" smtClean="0"/>
              <a:t/>
            </a:r>
            <a:br>
              <a:rPr lang="it-IT" sz="1000" dirty="0" smtClean="0"/>
            </a:br>
            <a:r>
              <a:rPr lang="it-IT" sz="1000" dirty="0" smtClean="0"/>
              <a:t>Gli anni della nostra vita sono settanta,</a:t>
            </a:r>
            <a:br>
              <a:rPr lang="it-IT" sz="1000" dirty="0" smtClean="0"/>
            </a:br>
            <a:r>
              <a:rPr lang="it-IT" sz="1000" dirty="0" smtClean="0"/>
              <a:t>ottanta per i più robusti,</a:t>
            </a:r>
            <a:br>
              <a:rPr lang="it-IT" sz="1000" dirty="0" smtClean="0"/>
            </a:br>
            <a:r>
              <a:rPr lang="it-IT" sz="1000" dirty="0" smtClean="0"/>
              <a:t>e il loro agitarsi è fatica e delusione;</a:t>
            </a:r>
            <a:br>
              <a:rPr lang="it-IT" sz="1000" dirty="0" smtClean="0"/>
            </a:br>
            <a:r>
              <a:rPr lang="it-IT" sz="1000" dirty="0" smtClean="0"/>
              <a:t>passano presto e noi voliamo via.</a:t>
            </a:r>
            <a:br>
              <a:rPr lang="it-IT" sz="1000" dirty="0" smtClean="0"/>
            </a:br>
            <a:r>
              <a:rPr lang="it-IT" sz="1000" dirty="0" smtClean="0"/>
              <a:t>Insegnaci a contare i nostri giorni</a:t>
            </a:r>
            <a:br>
              <a:rPr lang="it-IT" sz="1000" dirty="0" smtClean="0"/>
            </a:br>
            <a:r>
              <a:rPr lang="it-IT" sz="1000" dirty="0" smtClean="0"/>
              <a:t>e acquisteremo un cuore saggio.</a:t>
            </a:r>
            <a:br>
              <a:rPr lang="it-IT" sz="1000" dirty="0" smtClean="0"/>
            </a:br>
            <a:endParaRPr lang="it-IT" sz="1000" dirty="0" smtClean="0"/>
          </a:p>
          <a:p>
            <a:r>
              <a:rPr lang="it-IT" sz="1000" dirty="0" smtClean="0"/>
              <a:t>Ritorna Signore; fino a quando?</a:t>
            </a:r>
            <a:br>
              <a:rPr lang="it-IT" sz="1000" dirty="0" smtClean="0"/>
            </a:br>
            <a:r>
              <a:rPr lang="it-IT" sz="1000" dirty="0" smtClean="0"/>
              <a:t>Abbi pietà dei tuoi servi.</a:t>
            </a:r>
            <a:br>
              <a:rPr lang="it-IT" sz="1000" dirty="0" smtClean="0"/>
            </a:br>
            <a:r>
              <a:rPr lang="it-IT" sz="1000" dirty="0" smtClean="0"/>
              <a:t>Saziaci al mattino con il tuo amore:</a:t>
            </a:r>
            <a:br>
              <a:rPr lang="it-IT" sz="1000" dirty="0" smtClean="0"/>
            </a:br>
            <a:r>
              <a:rPr lang="it-IT" sz="1000" dirty="0" smtClean="0"/>
              <a:t>esulteremo e gioiremo per tutti i nostri giorni.</a:t>
            </a:r>
            <a:br>
              <a:rPr lang="it-IT" sz="1000" dirty="0" smtClean="0"/>
            </a:br>
            <a:r>
              <a:rPr lang="it-IT" sz="1000" dirty="0" smtClean="0"/>
              <a:t/>
            </a:r>
            <a:br>
              <a:rPr lang="it-IT" sz="1000" dirty="0" smtClean="0"/>
            </a:br>
            <a:r>
              <a:rPr lang="it-IT" sz="1000" dirty="0" smtClean="0"/>
              <a:t>Sia su di noi la bontà del Signore, nostro Dio:</a:t>
            </a:r>
            <a:br>
              <a:rPr lang="it-IT" sz="1000" dirty="0" smtClean="0"/>
            </a:br>
            <a:r>
              <a:rPr lang="it-IT" sz="1000" dirty="0" smtClean="0"/>
              <a:t>rendi salda per noi l'opera delle nostre mani,</a:t>
            </a:r>
            <a:br>
              <a:rPr lang="it-IT" sz="1000" dirty="0" smtClean="0"/>
            </a:br>
            <a:r>
              <a:rPr lang="it-IT" sz="1000" dirty="0" smtClean="0"/>
              <a:t>l'opera delle nostre mani rendi salda. </a:t>
            </a:r>
            <a:endParaRPr lang="it-IT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</TotalTime>
  <Words>562</Words>
  <Application>Microsoft Office PowerPoint</Application>
  <PresentationFormat>Personalizzato</PresentationFormat>
  <Paragraphs>81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di Office</vt:lpstr>
      <vt:lpstr>CHE TEMPO!</vt:lpstr>
      <vt:lpstr>Diapositiva 2</vt:lpstr>
      <vt:lpstr>Diapositiva 3</vt:lpstr>
      <vt:lpstr>Diapositiva 4</vt:lpstr>
      <vt:lpstr>Diapositiva 5</vt:lpstr>
      <vt:lpstr>Diapositiva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 TEMPO!</dc:title>
  <dc:creator>BEATRICE CAPILUPPI</dc:creator>
  <cp:lastModifiedBy>Utente</cp:lastModifiedBy>
  <cp:revision>35</cp:revision>
  <dcterms:created xsi:type="dcterms:W3CDTF">2019-07-29T21:37:57Z</dcterms:created>
  <dcterms:modified xsi:type="dcterms:W3CDTF">2019-09-23T20:58:36Z</dcterms:modified>
</cp:coreProperties>
</file>