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3" r:id="rId3"/>
    <p:sldId id="267" r:id="rId4"/>
    <p:sldId id="268" r:id="rId5"/>
    <p:sldId id="272" r:id="rId6"/>
    <p:sldId id="274" r:id="rId7"/>
    <p:sldId id="278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D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94"/>
  </p:normalViewPr>
  <p:slideViewPr>
    <p:cSldViewPr snapToGrid="0" snapToObjects="1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4652B82D-7344-4740-8C09-AE35BAAE84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E1A18723-6A46-8D41-95A6-B257E7CCA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741E1F6-BAB7-2143-9B75-9302A1594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3179CBC1-C666-8049-B67E-31EDCA52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80347702-B0AE-5846-9B00-86E226B42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1293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E2146CF3-1DAE-3344-A2A4-B917B90F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xmlns="" id="{4CFBA560-C7B9-4E4C-B2E2-160E4E31F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92AA2A18-47A4-3048-82DB-4D39E2D93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ADBE0A9C-CB7C-E24A-823E-37F304B94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B0750992-BC6E-F249-8830-C28ADFC52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0946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xmlns="" id="{423A18BB-652C-4F4E-8D9C-CBB3E3D21F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xmlns="" id="{A11FB565-69EA-0E4B-B685-DB37A0A53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685089CE-933F-044C-B52B-385F00012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8196522-B970-A64F-BFA7-4F47F3A84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361DBDE4-F793-0143-8F60-799B81093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844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2A9699B8-FB47-5349-8440-3D2AF06E2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9698410-B27B-D547-8B95-A87F0BE2E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FFB58F69-DDA1-C444-8214-0E3C38C0C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DB9272DA-FA39-6440-9E68-060A37977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2560AB39-FD78-914F-A6DD-D00A2021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108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22E20E9B-F00C-E74D-A6E8-41B7B7BD8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99965E23-4244-A24E-A002-5189476B21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25290A0A-676B-AF4E-ABF5-3DE790383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CB450C1A-2094-1E4C-93A4-9A901C20D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A491A17F-439E-CD40-A487-1A3997A92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5561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07E781A2-893B-DF43-9519-2817661C0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B0803C00-77CD-A44B-91F4-4C26306CA2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CD8917A7-C4E7-F44C-A684-3513E2005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A7836574-FB0D-504F-A75A-BB501B464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68C9E0E2-22C8-2249-8625-C78585AD5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331364D2-F7F3-C349-8AD6-BC444A160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811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1E0E26B2-30BC-304A-8CC4-9E1760A5E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F13BFBD4-AADF-EC47-84A8-9F7E4438A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E119DC70-BF5A-8A40-A57A-5668FF4785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6E8260AC-A19D-5448-8D7E-67120091F5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xmlns="" id="{3DF1C322-B881-6D45-9C99-C7051B9A28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xmlns="" id="{44BE064D-1A93-E84B-B4A5-64C7E800B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xmlns="" id="{53B9E267-B46C-584F-814D-B91BF7E1E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xmlns="" id="{35AB71D0-02E1-2E4F-ADDD-5C691EC72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8624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509B8014-46DA-E943-B599-FF11BFB01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18B310D2-8F17-4D41-A752-B0C08515F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5E40AC93-631A-A048-BED6-47BB95316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FA61AE56-61B2-5B49-A919-67ACBACF0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1366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xmlns="" id="{295F6AB9-18B5-C64B-97A7-B42DAAFA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xmlns="" id="{706D6C57-AB0C-D94F-B30E-9F679D708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067EB19B-5034-D042-A575-735EE5BF6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021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C067687E-4C2F-0743-B4CD-AE16842E1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0F81E2EF-5A06-E047-ACAA-A089CF69E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423B0C86-334E-A646-AE47-94C8F04D7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FD38204E-5DE6-7648-A896-E4844384B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A3A4C34F-2BC8-F644-A623-182B82E24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47AED955-F07E-6C4F-BDB3-2A84338F9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8907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2F6A9475-2F2D-A04E-AF24-EB3F9A675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xmlns="" id="{BF13D3B1-C6A3-B74C-B9B4-D7CF75C8DE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3BFFFA30-0025-CE43-AC35-A30477416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E243238D-3429-E64C-8DB1-BEF75FABE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6E4CC38E-04B9-9643-A585-74CE742F2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1CA1F55B-9B65-2B4D-846B-EA6FFC0B5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6025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xmlns="" id="{2593CBAD-24A3-D44B-A967-1C1EF2945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323D0149-AB23-9948-9490-C7F544CD1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649AFD73-1102-C242-945B-BAF8BC2879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3175A-7B0B-F24F-A0B5-671092D6BA3F}" type="datetimeFigureOut">
              <a:rPr lang="it-IT" smtClean="0"/>
              <a:t>05/09/2019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FB34BA1F-DB70-B64B-948D-BA9DD6BF32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3BF1F23F-B41D-1240-8471-8AF882B2C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914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9x2aXyBVDI" TargetMode="Externa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2591" y="265509"/>
            <a:ext cx="5164429" cy="1325563"/>
          </a:xfrm>
        </p:spPr>
        <p:txBody>
          <a:bodyPr>
            <a:noAutofit/>
          </a:bodyPr>
          <a:lstStyle/>
          <a:p>
            <a:pPr algn="ctr"/>
            <a:r>
              <a:rPr lang="it-IT" b="1" dirty="0" smtClean="0">
                <a:solidFill>
                  <a:srgbClr val="E7DCBA"/>
                </a:solidFill>
              </a:rPr>
              <a:t>QUARTA TAPPA: </a:t>
            </a:r>
            <a:endParaRPr lang="it-IT" b="1" dirty="0">
              <a:solidFill>
                <a:srgbClr val="E7DCBA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5125792" y="1828800"/>
            <a:ext cx="6593983" cy="4375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it-IT" sz="2800" dirty="0" smtClean="0">
                <a:solidFill>
                  <a:prstClr val="black"/>
                </a:solidFill>
              </a:rPr>
              <a:t>Nella </a:t>
            </a:r>
            <a:r>
              <a:rPr lang="it-IT" sz="2800" dirty="0">
                <a:solidFill>
                  <a:prstClr val="black"/>
                </a:solidFill>
              </a:rPr>
              <a:t>parabola delle dieci vergini alla festa di nozze, Gesù racconta un </a:t>
            </a:r>
            <a:r>
              <a:rPr lang="it-IT" sz="2800" b="1" dirty="0">
                <a:solidFill>
                  <a:prstClr val="black"/>
                </a:solidFill>
              </a:rPr>
              <a:t>imprevisto</a:t>
            </a:r>
            <a:r>
              <a:rPr lang="it-IT" sz="2800" dirty="0">
                <a:solidFill>
                  <a:prstClr val="black"/>
                </a:solidFill>
              </a:rPr>
              <a:t>: il protrarsi dell’attesa mette in difficoltà le ragazze che non si sono preparate a sufficienza. La vita adulta è disseminata di imprevisti che possono rendere faticosa l’esistenza quando non si è attrezzati a farne un tempo di crescita. Un imprevisto è anche il tempo della festa che interrompe la quotidianità e chiama a relazioni rinnovate</a:t>
            </a:r>
            <a:r>
              <a:rPr lang="it-IT" sz="2800" dirty="0" smtClean="0">
                <a:solidFill>
                  <a:prstClr val="black"/>
                </a:solidFill>
              </a:rPr>
              <a:t>.</a:t>
            </a: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it-IT" sz="2000" b="1" dirty="0" smtClean="0">
                <a:solidFill>
                  <a:prstClr val="black"/>
                </a:solidFill>
              </a:rPr>
              <a:t>Preghiera    *</a:t>
            </a:r>
            <a:r>
              <a:rPr lang="it-IT" sz="2000" b="1" dirty="0" err="1" smtClean="0">
                <a:solidFill>
                  <a:prstClr val="black"/>
                </a:solidFill>
              </a:rPr>
              <a:t>all</a:t>
            </a:r>
            <a:r>
              <a:rPr lang="it-IT" sz="2000" b="1" dirty="0" smtClean="0">
                <a:solidFill>
                  <a:prstClr val="black"/>
                </a:solidFill>
              </a:rPr>
              <a:t>. 1</a:t>
            </a:r>
            <a:endParaRPr lang="it-IT" sz="2000" b="1" dirty="0">
              <a:solidFill>
                <a:prstClr val="black"/>
              </a:solidFill>
            </a:endParaRPr>
          </a:p>
        </p:txBody>
      </p:sp>
      <p:pic>
        <p:nvPicPr>
          <p:cNvPr id="10" name="Immagine 9" descr="https://comefare.donnamoderna.com/wp-content/uploads/2015/07/imprevisto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59" y="2273642"/>
            <a:ext cx="2446985" cy="1667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 descr="http://www.programmagaranziagiovani.it/wp-content/uploads/2015/02/11-imprevisto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" t="36682" r="3157" b="37056"/>
          <a:stretch/>
        </p:blipFill>
        <p:spPr bwMode="auto">
          <a:xfrm>
            <a:off x="6825803" y="531520"/>
            <a:ext cx="4739425" cy="7856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8117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Risultati immagini per imprevisto frasi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896" y="25758"/>
            <a:ext cx="9906397" cy="6832242"/>
          </a:xfrm>
          <a:prstGeom prst="rect">
            <a:avLst/>
          </a:prstGeom>
          <a:ln>
            <a:noFill/>
          </a:ln>
          <a:effectLst>
            <a:reflection stA="0" endPos="0" dist="50800" dir="5400000" sy="-100000" algn="bl" rotWithShape="0"/>
            <a:softEdge rad="112500"/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255" y="0"/>
            <a:ext cx="2289897" cy="2273643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5021" y="643944"/>
            <a:ext cx="8571096" cy="978794"/>
          </a:xfrm>
        </p:spPr>
        <p:txBody>
          <a:bodyPr>
            <a:noAutofit/>
          </a:bodyPr>
          <a:lstStyle/>
          <a:p>
            <a:pPr algn="ctr"/>
            <a:r>
              <a:rPr lang="it-IT" sz="5400" b="1" dirty="0" smtClean="0">
                <a:solidFill>
                  <a:srgbClr val="E7DCBA"/>
                </a:solidFill>
              </a:rPr>
              <a:t>LA VITA SI RACCONTA</a:t>
            </a:r>
            <a:endParaRPr lang="it-IT" sz="5400" b="1" dirty="0">
              <a:solidFill>
                <a:srgbClr val="E7DCBA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2"/>
          </p:nvPr>
        </p:nvSpPr>
        <p:spPr>
          <a:xfrm>
            <a:off x="2794715" y="2163653"/>
            <a:ext cx="9144000" cy="4443209"/>
          </a:xfrm>
        </p:spPr>
        <p:txBody>
          <a:bodyPr>
            <a:noAutofit/>
          </a:bodyPr>
          <a:lstStyle/>
          <a:p>
            <a:pPr algn="just"/>
            <a:r>
              <a:rPr lang="it-IT" sz="4000" dirty="0" smtClean="0"/>
              <a:t>- Nel taccuino </a:t>
            </a:r>
            <a:r>
              <a:rPr lang="it-IT" sz="2400" dirty="0" smtClean="0"/>
              <a:t>(la mia linea del tempo) </a:t>
            </a:r>
            <a:r>
              <a:rPr lang="it-IT" sz="4000" dirty="0"/>
              <a:t> </a:t>
            </a:r>
            <a:r>
              <a:rPr lang="it-IT" sz="2000" b="1" dirty="0" smtClean="0"/>
              <a:t>*all.2</a:t>
            </a:r>
          </a:p>
          <a:p>
            <a:pPr marL="342900" indent="-342900" algn="just">
              <a:buFontTx/>
              <a:buChar char="-"/>
            </a:pPr>
            <a:endParaRPr lang="it-IT" sz="2400" b="1" dirty="0" smtClean="0"/>
          </a:p>
          <a:p>
            <a:pPr algn="just"/>
            <a:r>
              <a:rPr lang="it-IT" sz="4000" dirty="0" smtClean="0"/>
              <a:t>- In gioco sugli imprevisti  </a:t>
            </a:r>
            <a:r>
              <a:rPr lang="it-IT" sz="2000" b="1" dirty="0" smtClean="0"/>
              <a:t>*all.3 e 4</a:t>
            </a:r>
          </a:p>
          <a:p>
            <a:pPr marL="342900" indent="-342900" algn="just">
              <a:buFontTx/>
              <a:buChar char="-"/>
            </a:pPr>
            <a:endParaRPr lang="it-IT" sz="2400" b="1" dirty="0" smtClean="0"/>
          </a:p>
          <a:p>
            <a:pPr algn="just"/>
            <a:r>
              <a:rPr lang="it-IT" sz="4000" dirty="0" smtClean="0"/>
              <a:t>- Canzoni </a:t>
            </a:r>
            <a:r>
              <a:rPr lang="it-IT" sz="2400" dirty="0" smtClean="0"/>
              <a:t>( lo specchio del tempo )  </a:t>
            </a:r>
            <a:r>
              <a:rPr lang="it-IT" sz="2000" b="1" dirty="0" smtClean="0"/>
              <a:t>*all.5</a:t>
            </a:r>
          </a:p>
          <a:p>
            <a:pPr algn="just"/>
            <a:endParaRPr lang="it-IT" sz="4000" dirty="0"/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 txBox="1">
            <a:spLocks/>
          </p:cNvSpPr>
          <p:nvPr/>
        </p:nvSpPr>
        <p:spPr>
          <a:xfrm>
            <a:off x="3797121" y="517526"/>
            <a:ext cx="6967472" cy="10040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b="1" dirty="0">
              <a:solidFill>
                <a:srgbClr val="E7DC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326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255" y="0"/>
            <a:ext cx="2289897" cy="2273643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285" y="1127633"/>
            <a:ext cx="5196832" cy="899651"/>
          </a:xfrm>
        </p:spPr>
        <p:txBody>
          <a:bodyPr>
            <a:noAutofit/>
          </a:bodyPr>
          <a:lstStyle/>
          <a:p>
            <a:pPr algn="ctr"/>
            <a:r>
              <a:rPr lang="it-IT" sz="4400" b="1" dirty="0" smtClean="0">
                <a:solidFill>
                  <a:srgbClr val="E7DCBA"/>
                </a:solidFill>
              </a:rPr>
              <a:t>LA PAROLA ILLUMINA</a:t>
            </a:r>
            <a:endParaRPr lang="it-IT" sz="4400" b="1" dirty="0">
              <a:solidFill>
                <a:srgbClr val="E7DCBA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2"/>
          </p:nvPr>
        </p:nvSpPr>
        <p:spPr>
          <a:xfrm>
            <a:off x="3026535" y="2738205"/>
            <a:ext cx="8667482" cy="385577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>
                <a:solidFill>
                  <a:srgbClr val="000000"/>
                </a:solidFill>
              </a:rPr>
              <a:t>« Il </a:t>
            </a:r>
            <a:r>
              <a:rPr lang="it-IT" sz="2000" dirty="0">
                <a:solidFill>
                  <a:srgbClr val="000000"/>
                </a:solidFill>
              </a:rPr>
              <a:t>regno dei cieli è simile a dieci vergini che, prese le loro lampade, uscirono incontro allo </a:t>
            </a:r>
            <a:r>
              <a:rPr lang="it-IT" sz="2000" dirty="0" smtClean="0">
                <a:solidFill>
                  <a:srgbClr val="000000"/>
                </a:solidFill>
              </a:rPr>
              <a:t>sposo. Cinque </a:t>
            </a:r>
            <a:r>
              <a:rPr lang="it-IT" sz="2000" dirty="0">
                <a:solidFill>
                  <a:srgbClr val="000000"/>
                </a:solidFill>
              </a:rPr>
              <a:t>di esse erano stolte e cinque </a:t>
            </a:r>
            <a:r>
              <a:rPr lang="it-IT" sz="2000" dirty="0" smtClean="0">
                <a:solidFill>
                  <a:srgbClr val="000000"/>
                </a:solidFill>
              </a:rPr>
              <a:t>sagge; le </a:t>
            </a:r>
            <a:r>
              <a:rPr lang="it-IT" sz="2000" dirty="0">
                <a:solidFill>
                  <a:srgbClr val="000000"/>
                </a:solidFill>
              </a:rPr>
              <a:t>stolte presero le lampade, ma non presero con sé </a:t>
            </a:r>
            <a:r>
              <a:rPr lang="it-IT" sz="2000" dirty="0" smtClean="0">
                <a:solidFill>
                  <a:srgbClr val="000000"/>
                </a:solidFill>
              </a:rPr>
              <a:t>olio; le </a:t>
            </a:r>
            <a:r>
              <a:rPr lang="it-IT" sz="2000" dirty="0">
                <a:solidFill>
                  <a:srgbClr val="000000"/>
                </a:solidFill>
              </a:rPr>
              <a:t>sagge invece, insieme alle lampade, presero anche dell'olio in piccoli </a:t>
            </a:r>
            <a:r>
              <a:rPr lang="it-IT" sz="2000" dirty="0" smtClean="0">
                <a:solidFill>
                  <a:srgbClr val="000000"/>
                </a:solidFill>
              </a:rPr>
              <a:t>vasi. Poiché </a:t>
            </a:r>
            <a:r>
              <a:rPr lang="it-IT" sz="2000" dirty="0">
                <a:solidFill>
                  <a:srgbClr val="000000"/>
                </a:solidFill>
              </a:rPr>
              <a:t>lo sposo tardava, si assopirono tutte e dormirono. </a:t>
            </a:r>
            <a:r>
              <a:rPr lang="it-IT" sz="2000" dirty="0" smtClean="0">
                <a:solidFill>
                  <a:srgbClr val="000000"/>
                </a:solidFill>
              </a:rPr>
              <a:t>A </a:t>
            </a:r>
            <a:r>
              <a:rPr lang="it-IT" sz="2000" dirty="0">
                <a:solidFill>
                  <a:srgbClr val="000000"/>
                </a:solidFill>
              </a:rPr>
              <a:t>mezzanotte si levò un grido: Ecco lo sposo, andategli incontro!  Allora tutte quelle vergini si destarono e prepararono le loro lampade.  E le stolte dissero alle sagge: Dateci del vostro olio, perché le nostre lampade si spengono.  Ma le sagge risposero: No, che non abbia a mancare per noi e per voi; andate piuttosto dai venditori e compratevene</a:t>
            </a:r>
            <a:r>
              <a:rPr lang="it-IT" sz="2000" dirty="0" smtClean="0">
                <a:solidFill>
                  <a:srgbClr val="000000"/>
                </a:solidFill>
              </a:rPr>
              <a:t>.</a:t>
            </a:r>
            <a:r>
              <a:rPr lang="it-IT" sz="2000" dirty="0">
                <a:solidFill>
                  <a:srgbClr val="000000"/>
                </a:solidFill>
              </a:rPr>
              <a:t> Ora, mentre quelle andavano per comprare l'olio, arrivò lo sposo e le vergini che erano pronte entrarono con lui alle nozze, e la porta fu chiusa</a:t>
            </a:r>
            <a:r>
              <a:rPr lang="it-IT" sz="2000" dirty="0" smtClean="0">
                <a:solidFill>
                  <a:srgbClr val="000000"/>
                </a:solidFill>
              </a:rPr>
              <a:t>.</a:t>
            </a:r>
            <a:r>
              <a:rPr lang="it-IT" sz="2000" dirty="0">
                <a:solidFill>
                  <a:srgbClr val="000000"/>
                </a:solidFill>
              </a:rPr>
              <a:t> Più tardi arrivarono anche le altre vergini e incominciarono a dire: Signore, signore, </a:t>
            </a:r>
            <a:r>
              <a:rPr lang="it-IT" sz="2000" dirty="0" smtClean="0">
                <a:solidFill>
                  <a:srgbClr val="000000"/>
                </a:solidFill>
              </a:rPr>
              <a:t>aprici! Ma </a:t>
            </a:r>
            <a:r>
              <a:rPr lang="it-IT" sz="2000" dirty="0">
                <a:solidFill>
                  <a:srgbClr val="000000"/>
                </a:solidFill>
              </a:rPr>
              <a:t>egli rispose: In verità vi dico: non vi conosco</a:t>
            </a:r>
            <a:r>
              <a:rPr lang="it-IT" sz="2000" dirty="0" smtClean="0">
                <a:solidFill>
                  <a:srgbClr val="000000"/>
                </a:solidFill>
              </a:rPr>
              <a:t>.</a:t>
            </a:r>
            <a:r>
              <a:rPr lang="it-IT" sz="2000" dirty="0">
                <a:solidFill>
                  <a:srgbClr val="000000"/>
                </a:solidFill>
              </a:rPr>
              <a:t> Vegliate dunque, perché non sapete né il giorno né </a:t>
            </a:r>
            <a:r>
              <a:rPr lang="it-IT" sz="2000" dirty="0" smtClean="0">
                <a:solidFill>
                  <a:srgbClr val="000000"/>
                </a:solidFill>
              </a:rPr>
              <a:t>l'ora».      </a:t>
            </a:r>
            <a:r>
              <a:rPr lang="it-IT" sz="2000" b="1" dirty="0" smtClean="0">
                <a:solidFill>
                  <a:srgbClr val="000000"/>
                </a:solidFill>
              </a:rPr>
              <a:t>Matteo, 25,1 -13</a:t>
            </a:r>
            <a:endParaRPr lang="it-IT" sz="2000" b="1" dirty="0"/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 txBox="1">
            <a:spLocks/>
          </p:cNvSpPr>
          <p:nvPr/>
        </p:nvSpPr>
        <p:spPr>
          <a:xfrm>
            <a:off x="2601533" y="517526"/>
            <a:ext cx="3889420" cy="25476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b="1" dirty="0">
              <a:solidFill>
                <a:srgbClr val="E7DCBA"/>
              </a:solidFill>
            </a:endParaRPr>
          </a:p>
        </p:txBody>
      </p:sp>
      <p:pic>
        <p:nvPicPr>
          <p:cNvPr id="1026" name="Picture 2" descr="http://fcrosti.com/video/wp-content/uploads/2017/11/Vergini-300x1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894" y="517526"/>
            <a:ext cx="3202123" cy="208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53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255" y="0"/>
            <a:ext cx="2289897" cy="2273643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5645" y="934450"/>
            <a:ext cx="5196832" cy="899651"/>
          </a:xfrm>
        </p:spPr>
        <p:txBody>
          <a:bodyPr>
            <a:noAutofit/>
          </a:bodyPr>
          <a:lstStyle/>
          <a:p>
            <a:pPr algn="ctr"/>
            <a:r>
              <a:rPr lang="it-IT" sz="4400" b="1" dirty="0" smtClean="0">
                <a:solidFill>
                  <a:srgbClr val="E7DCBA"/>
                </a:solidFill>
              </a:rPr>
              <a:t>LA PAROLA ILLUMINA</a:t>
            </a:r>
            <a:endParaRPr lang="it-IT" sz="4400" b="1" dirty="0">
              <a:solidFill>
                <a:srgbClr val="E7DCBA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2"/>
          </p:nvPr>
        </p:nvSpPr>
        <p:spPr>
          <a:xfrm>
            <a:off x="3374265" y="2251025"/>
            <a:ext cx="7057622" cy="4008107"/>
          </a:xfrm>
        </p:spPr>
        <p:txBody>
          <a:bodyPr>
            <a:noAutofit/>
          </a:bodyPr>
          <a:lstStyle/>
          <a:p>
            <a:pPr algn="just"/>
            <a:r>
              <a:rPr lang="it-IT" sz="2800" b="1" dirty="0" smtClean="0"/>
              <a:t>- Cosa dice la Parola alla mia vita*        </a:t>
            </a:r>
            <a:r>
              <a:rPr lang="it-IT" sz="2000" b="1" dirty="0" smtClean="0"/>
              <a:t>all.6</a:t>
            </a:r>
          </a:p>
          <a:p>
            <a:pPr algn="just"/>
            <a:endParaRPr lang="it-IT" sz="2800" b="1" dirty="0" smtClean="0"/>
          </a:p>
          <a:p>
            <a:pPr algn="just"/>
            <a:r>
              <a:rPr lang="it-IT" sz="2800" b="1" dirty="0" smtClean="0"/>
              <a:t>- Cosa dice la Parola della mia vita*      </a:t>
            </a:r>
            <a:r>
              <a:rPr lang="it-IT" sz="2000" b="1" dirty="0" smtClean="0"/>
              <a:t>all.7</a:t>
            </a:r>
          </a:p>
          <a:p>
            <a:pPr algn="just"/>
            <a:r>
              <a:rPr lang="it-IT" sz="2800" b="1" dirty="0" smtClean="0"/>
              <a:t>- Cosa dice la Parola alla nostra vita*</a:t>
            </a:r>
          </a:p>
          <a:p>
            <a:pPr lvl="0" algn="just"/>
            <a:r>
              <a:rPr lang="it-IT" sz="2800" b="1" dirty="0" smtClean="0"/>
              <a:t>- Cosa dice la mia vita alla Parola*</a:t>
            </a:r>
          </a:p>
          <a:p>
            <a:pPr marL="457200" lvl="0" indent="-457200" algn="just">
              <a:buFontTx/>
              <a:buChar char="-"/>
            </a:pPr>
            <a:endParaRPr lang="it-IT" sz="2800" b="1" dirty="0" smtClean="0"/>
          </a:p>
          <a:p>
            <a:pPr lvl="0" algn="just"/>
            <a:r>
              <a:rPr lang="it-IT" sz="2000" b="1" dirty="0" smtClean="0">
                <a:solidFill>
                  <a:prstClr val="black"/>
                </a:solidFill>
              </a:rPr>
              <a:t>- Dal </a:t>
            </a:r>
            <a:r>
              <a:rPr lang="it-IT" sz="2000" b="1" dirty="0">
                <a:solidFill>
                  <a:prstClr val="black"/>
                </a:solidFill>
              </a:rPr>
              <a:t>catechismo degli adulti ( </a:t>
            </a:r>
            <a:r>
              <a:rPr lang="it-IT" sz="2000" b="1" dirty="0" err="1">
                <a:solidFill>
                  <a:prstClr val="black"/>
                </a:solidFill>
              </a:rPr>
              <a:t>CdA</a:t>
            </a:r>
            <a:r>
              <a:rPr lang="it-IT" sz="2000" b="1" dirty="0">
                <a:solidFill>
                  <a:prstClr val="black"/>
                </a:solidFill>
              </a:rPr>
              <a:t> 1217 e 1222 )* </a:t>
            </a:r>
            <a:r>
              <a:rPr lang="it-IT" sz="2000" b="1" dirty="0" smtClean="0">
                <a:solidFill>
                  <a:prstClr val="black"/>
                </a:solidFill>
              </a:rPr>
              <a:t>       </a:t>
            </a:r>
            <a:r>
              <a:rPr lang="it-IT" sz="2000" b="1" dirty="0" err="1" smtClean="0">
                <a:solidFill>
                  <a:prstClr val="black"/>
                </a:solidFill>
              </a:rPr>
              <a:t>all</a:t>
            </a:r>
            <a:r>
              <a:rPr lang="it-IT" sz="2000" b="1" dirty="0">
                <a:solidFill>
                  <a:prstClr val="black"/>
                </a:solidFill>
              </a:rPr>
              <a:t>. 8</a:t>
            </a:r>
            <a:endParaRPr lang="it-IT" sz="2000" b="1" dirty="0" smtClean="0">
              <a:solidFill>
                <a:prstClr val="black"/>
              </a:solidFill>
            </a:endParaRPr>
          </a:p>
          <a:p>
            <a:pPr lvl="0" algn="just"/>
            <a:endParaRPr lang="it-IT" sz="2800" b="1" dirty="0" smtClean="0"/>
          </a:p>
          <a:p>
            <a:pPr marL="457200" indent="-457200" algn="just">
              <a:buFontTx/>
              <a:buChar char="-"/>
            </a:pPr>
            <a:endParaRPr lang="it-IT" sz="2800" b="1" dirty="0"/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 txBox="1">
            <a:spLocks/>
          </p:cNvSpPr>
          <p:nvPr/>
        </p:nvSpPr>
        <p:spPr>
          <a:xfrm>
            <a:off x="2601533" y="517526"/>
            <a:ext cx="3889420" cy="25476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b="1" dirty="0">
              <a:solidFill>
                <a:srgbClr val="E7DCBA"/>
              </a:solidFill>
            </a:endParaRPr>
          </a:p>
        </p:txBody>
      </p:sp>
      <p:pic>
        <p:nvPicPr>
          <p:cNvPr id="1026" name="Picture 2" descr="http://fcrosti.com/video/wp-content/uploads/2017/11/Vergini-300x1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895" y="517527"/>
            <a:ext cx="2405778" cy="156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69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255" y="0"/>
            <a:ext cx="2289897" cy="2273643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8843" y="1127633"/>
            <a:ext cx="4295625" cy="899651"/>
          </a:xfrm>
        </p:spPr>
        <p:txBody>
          <a:bodyPr>
            <a:noAutofit/>
          </a:bodyPr>
          <a:lstStyle/>
          <a:p>
            <a:pPr algn="ctr"/>
            <a:r>
              <a:rPr lang="it-IT" sz="4400" b="1" dirty="0" smtClean="0">
                <a:solidFill>
                  <a:srgbClr val="E7DCBA"/>
                </a:solidFill>
              </a:rPr>
              <a:t>LA VITA CAMBIA</a:t>
            </a:r>
            <a:endParaRPr lang="it-IT" sz="4400" b="1" dirty="0">
              <a:solidFill>
                <a:srgbClr val="E7DCBA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2"/>
          </p:nvPr>
        </p:nvSpPr>
        <p:spPr>
          <a:xfrm>
            <a:off x="3026535" y="3515932"/>
            <a:ext cx="8667482" cy="3078050"/>
          </a:xfrm>
        </p:spPr>
        <p:txBody>
          <a:bodyPr>
            <a:noAutofit/>
          </a:bodyPr>
          <a:lstStyle/>
          <a:p>
            <a:pPr marL="457200" indent="-457200" algn="just">
              <a:buFontTx/>
              <a:buChar char="-"/>
            </a:pPr>
            <a:r>
              <a:rPr lang="it-IT" sz="3200" dirty="0" smtClean="0"/>
              <a:t>ESERCIZI DI LAICITA’                  </a:t>
            </a:r>
            <a:r>
              <a:rPr lang="it-IT" sz="2000" b="1" dirty="0" smtClean="0"/>
              <a:t>*</a:t>
            </a:r>
            <a:r>
              <a:rPr lang="it-IT" sz="2000" b="1" dirty="0" err="1" smtClean="0"/>
              <a:t>all</a:t>
            </a:r>
            <a:r>
              <a:rPr lang="it-IT" sz="2000" b="1" dirty="0" smtClean="0"/>
              <a:t>. </a:t>
            </a:r>
            <a:r>
              <a:rPr lang="it-IT" sz="2000" b="1" dirty="0"/>
              <a:t>9</a:t>
            </a:r>
            <a:endParaRPr lang="it-IT" sz="2000" b="1" dirty="0" smtClean="0"/>
          </a:p>
          <a:p>
            <a:pPr algn="just"/>
            <a:endParaRPr lang="it-IT" sz="3200" dirty="0" smtClean="0"/>
          </a:p>
          <a:p>
            <a:pPr marL="342900" indent="-342900" algn="just">
              <a:buFontTx/>
              <a:buChar char="-"/>
            </a:pPr>
            <a:r>
              <a:rPr lang="it-IT" sz="3200" dirty="0" smtClean="0"/>
              <a:t> CERCO FATTI DI VANGELO        </a:t>
            </a:r>
            <a:r>
              <a:rPr lang="it-IT" sz="2000" b="1" dirty="0" smtClean="0"/>
              <a:t>*</a:t>
            </a:r>
            <a:r>
              <a:rPr lang="it-IT" sz="2000" b="1" dirty="0" err="1" smtClean="0"/>
              <a:t>all</a:t>
            </a:r>
            <a:r>
              <a:rPr lang="it-IT" sz="2000" b="1" dirty="0" smtClean="0"/>
              <a:t>. 10</a:t>
            </a:r>
          </a:p>
          <a:p>
            <a:pPr algn="just"/>
            <a:endParaRPr lang="it-IT" sz="3200" dirty="0" smtClean="0"/>
          </a:p>
          <a:p>
            <a:pPr marL="342900" indent="-342900" algn="just">
              <a:buFontTx/>
              <a:buChar char="-"/>
            </a:pPr>
            <a:r>
              <a:rPr lang="it-IT" sz="3200" dirty="0" smtClean="0"/>
              <a:t> ESERCIZI DI POPOLARITA’         </a:t>
            </a:r>
            <a:r>
              <a:rPr lang="it-IT" sz="2000" b="1" dirty="0" smtClean="0"/>
              <a:t>*</a:t>
            </a:r>
            <a:r>
              <a:rPr lang="it-IT" sz="2000" b="1" dirty="0" err="1" smtClean="0"/>
              <a:t>all</a:t>
            </a:r>
            <a:r>
              <a:rPr lang="it-IT" sz="2000" b="1" dirty="0" smtClean="0"/>
              <a:t>. 11</a:t>
            </a:r>
            <a:endParaRPr lang="it-IT" sz="2000" b="1" dirty="0"/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 txBox="1">
            <a:spLocks/>
          </p:cNvSpPr>
          <p:nvPr/>
        </p:nvSpPr>
        <p:spPr>
          <a:xfrm>
            <a:off x="2601533" y="517526"/>
            <a:ext cx="3889420" cy="25476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b="1" dirty="0">
              <a:solidFill>
                <a:srgbClr val="E7DCBA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901" y="455119"/>
            <a:ext cx="3984053" cy="263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8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#Per 7 donne su 10 da un imprevisto Ã¨ nata unâimportante opportunitÃ â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642" y="0"/>
            <a:ext cx="9918357" cy="6857999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255" y="0"/>
            <a:ext cx="2289897" cy="2273643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9377" y="73031"/>
            <a:ext cx="2202288" cy="476518"/>
          </a:xfrm>
        </p:spPr>
        <p:txBody>
          <a:bodyPr>
            <a:noAutofit/>
          </a:bodyPr>
          <a:lstStyle/>
          <a:p>
            <a:pPr algn="ctr"/>
            <a:r>
              <a:rPr lang="it-IT" sz="2400" b="1" dirty="0" smtClean="0">
                <a:solidFill>
                  <a:srgbClr val="E7DCBA"/>
                </a:solidFill>
              </a:rPr>
              <a:t>IN PREGHIERA</a:t>
            </a:r>
            <a:endParaRPr lang="it-IT" sz="2400" b="1" dirty="0">
              <a:solidFill>
                <a:srgbClr val="E7DCBA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2"/>
          </p:nvPr>
        </p:nvSpPr>
        <p:spPr>
          <a:xfrm>
            <a:off x="2273642" y="59616"/>
            <a:ext cx="6147687" cy="6798383"/>
          </a:xfrm>
        </p:spPr>
        <p:txBody>
          <a:bodyPr>
            <a:noAutofit/>
          </a:bodyPr>
          <a:lstStyle/>
          <a:p>
            <a:pPr algn="just"/>
            <a:r>
              <a:rPr lang="it-IT" sz="2000" b="1" dirty="0" smtClean="0"/>
              <a:t>Salmo 91</a:t>
            </a:r>
          </a:p>
          <a:p>
            <a:r>
              <a:rPr lang="it-IT" sz="1800" dirty="0" smtClean="0">
                <a:solidFill>
                  <a:srgbClr val="000000"/>
                </a:solidFill>
              </a:rPr>
              <a:t>Chi </a:t>
            </a:r>
            <a:r>
              <a:rPr lang="it-IT" sz="1800" dirty="0">
                <a:solidFill>
                  <a:srgbClr val="000000"/>
                </a:solidFill>
              </a:rPr>
              <a:t>abita al riparo dell'Altissimo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riposa all'ombra dell'Onnipotente</a:t>
            </a:r>
            <a:r>
              <a:rPr lang="it-IT" sz="1800" dirty="0" smtClean="0">
                <a:solidFill>
                  <a:srgbClr val="000000"/>
                </a:solidFill>
              </a:rPr>
              <a:t>.</a:t>
            </a:r>
            <a:r>
              <a:rPr lang="it-IT" sz="1800" dirty="0">
                <a:solidFill>
                  <a:srgbClr val="000000"/>
                </a:solidFill>
              </a:rPr>
              <a:t> Io dico al SIGNORE: «Tu sei il mio rifugio e la mia fortezza,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il mio Dio, in cui confido!»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 smtClean="0">
                <a:solidFill>
                  <a:srgbClr val="000000"/>
                </a:solidFill>
              </a:rPr>
              <a:t>Certo </a:t>
            </a:r>
            <a:r>
              <a:rPr lang="it-IT" sz="1800" dirty="0">
                <a:solidFill>
                  <a:srgbClr val="000000"/>
                </a:solidFill>
              </a:rPr>
              <a:t>egli ti libererà dal laccio del cacciatore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e dalla peste micidiale.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 smtClean="0">
                <a:solidFill>
                  <a:srgbClr val="000000"/>
                </a:solidFill>
              </a:rPr>
              <a:t>Egli </a:t>
            </a:r>
            <a:r>
              <a:rPr lang="it-IT" sz="1800" dirty="0">
                <a:solidFill>
                  <a:srgbClr val="000000"/>
                </a:solidFill>
              </a:rPr>
              <a:t>ti coprirà con le sue penne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e sotto le sue ali troverai rifugio.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La sua fedeltà ti sarà scudo e corazza.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 smtClean="0">
                <a:solidFill>
                  <a:srgbClr val="000000"/>
                </a:solidFill>
              </a:rPr>
              <a:t>Tu </a:t>
            </a:r>
            <a:r>
              <a:rPr lang="it-IT" sz="1800" dirty="0">
                <a:solidFill>
                  <a:srgbClr val="000000"/>
                </a:solidFill>
              </a:rPr>
              <a:t>non temerai gli spaventi della notte,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né la freccia che vola di giorno</a:t>
            </a:r>
            <a:r>
              <a:rPr lang="it-IT" sz="1800" dirty="0" smtClean="0">
                <a:solidFill>
                  <a:srgbClr val="000000"/>
                </a:solidFill>
              </a:rPr>
              <a:t>,</a:t>
            </a:r>
            <a:r>
              <a:rPr lang="it-IT" sz="1800" dirty="0">
                <a:solidFill>
                  <a:srgbClr val="000000"/>
                </a:solidFill>
              </a:rPr>
              <a:t> né la peste che vaga nelle tenebre,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né lo sterminio che imperversa in pieno mezzogiorno</a:t>
            </a:r>
            <a:r>
              <a:rPr lang="it-IT" sz="1800" dirty="0" smtClean="0">
                <a:solidFill>
                  <a:srgbClr val="000000"/>
                </a:solidFill>
              </a:rPr>
              <a:t>.</a:t>
            </a:r>
            <a:r>
              <a:rPr lang="it-IT" sz="1800" dirty="0">
                <a:solidFill>
                  <a:srgbClr val="000000"/>
                </a:solidFill>
              </a:rPr>
              <a:t> Mille ne cadranno al tuo fianco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e diecimila alla tua destra;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ma tu non ne sarai colpito</a:t>
            </a:r>
            <a:r>
              <a:rPr lang="it-IT" sz="1800" dirty="0" smtClean="0">
                <a:solidFill>
                  <a:srgbClr val="000000"/>
                </a:solidFill>
              </a:rPr>
              <a:t>.</a:t>
            </a:r>
            <a:r>
              <a:rPr lang="it-IT" sz="1800" dirty="0">
                <a:solidFill>
                  <a:srgbClr val="000000"/>
                </a:solidFill>
              </a:rPr>
              <a:t> Basta che tu guardi,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e con i tuoi occhi vedrai il castigo degli empi</a:t>
            </a:r>
            <a:r>
              <a:rPr lang="it-IT" sz="1800" dirty="0" smtClean="0">
                <a:solidFill>
                  <a:srgbClr val="000000"/>
                </a:solidFill>
              </a:rPr>
              <a:t>.</a:t>
            </a:r>
            <a:r>
              <a:rPr lang="it-IT" sz="1800" dirty="0">
                <a:solidFill>
                  <a:srgbClr val="000000"/>
                </a:solidFill>
              </a:rPr>
              <a:t> Poiché tu hai detto: «O SIGNORE,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tu sei il mio rifugio»,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e hai fatto dell'Altissimo il tuo riparo</a:t>
            </a:r>
            <a:r>
              <a:rPr lang="it-IT" sz="1800" dirty="0" smtClean="0">
                <a:solidFill>
                  <a:srgbClr val="000000"/>
                </a:solidFill>
              </a:rPr>
              <a:t>,</a:t>
            </a:r>
            <a:r>
              <a:rPr lang="it-IT" sz="1800" dirty="0">
                <a:solidFill>
                  <a:srgbClr val="000000"/>
                </a:solidFill>
              </a:rPr>
              <a:t> nessun male potrà colpirti,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né piaga alcuna s'accosterà alla tua tenda</a:t>
            </a:r>
            <a:r>
              <a:rPr lang="it-IT" sz="1800" dirty="0" smtClean="0">
                <a:solidFill>
                  <a:srgbClr val="000000"/>
                </a:solidFill>
              </a:rPr>
              <a:t>.</a:t>
            </a:r>
            <a:r>
              <a:rPr lang="it-IT" sz="1800" dirty="0">
                <a:solidFill>
                  <a:srgbClr val="000000"/>
                </a:solidFill>
              </a:rPr>
              <a:t> Poiché egli comanderà ai suoi angeli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di proteggerti in tutte le tue vie.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 smtClean="0">
                <a:solidFill>
                  <a:srgbClr val="000000"/>
                </a:solidFill>
              </a:rPr>
              <a:t>Essi </a:t>
            </a:r>
            <a:r>
              <a:rPr lang="it-IT" sz="1800" dirty="0">
                <a:solidFill>
                  <a:srgbClr val="000000"/>
                </a:solidFill>
              </a:rPr>
              <a:t>ti porteranno sulla palma della mano,</a:t>
            </a:r>
            <a:br>
              <a:rPr lang="it-IT" sz="1800" dirty="0">
                <a:solidFill>
                  <a:srgbClr val="000000"/>
                </a:solidFill>
              </a:rPr>
            </a:br>
            <a:r>
              <a:rPr lang="it-IT" sz="1800" dirty="0">
                <a:solidFill>
                  <a:srgbClr val="000000"/>
                </a:solidFill>
              </a:rPr>
              <a:t>perché il tuo piede non inciampi in nessuna pietra.</a:t>
            </a:r>
            <a:br>
              <a:rPr lang="it-IT" sz="1800" dirty="0">
                <a:solidFill>
                  <a:srgbClr val="000000"/>
                </a:solidFill>
              </a:rPr>
            </a:br>
            <a:endParaRPr lang="it-IT" sz="1800" dirty="0">
              <a:solidFill>
                <a:srgbClr val="000000"/>
              </a:solidFill>
            </a:endParaRPr>
          </a:p>
          <a:p>
            <a:pPr algn="just"/>
            <a:endParaRPr lang="it-IT" sz="2400" dirty="0"/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 txBox="1">
            <a:spLocks/>
          </p:cNvSpPr>
          <p:nvPr/>
        </p:nvSpPr>
        <p:spPr>
          <a:xfrm>
            <a:off x="2601533" y="517526"/>
            <a:ext cx="3889420" cy="25476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b="1" dirty="0">
              <a:solidFill>
                <a:srgbClr val="E7DC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89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255" y="0"/>
            <a:ext cx="2289897" cy="2273643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3976" y="517527"/>
            <a:ext cx="5653827" cy="886270"/>
          </a:xfrm>
        </p:spPr>
        <p:txBody>
          <a:bodyPr>
            <a:noAutofit/>
          </a:bodyPr>
          <a:lstStyle/>
          <a:p>
            <a:pPr algn="ctr"/>
            <a:r>
              <a:rPr lang="it-IT" sz="4400" b="1" dirty="0" smtClean="0">
                <a:solidFill>
                  <a:srgbClr val="E7DCBA"/>
                </a:solidFill>
              </a:rPr>
              <a:t>RIFLESSI DELLA CULTURA</a:t>
            </a:r>
            <a:endParaRPr lang="it-IT" sz="4400" b="1" dirty="0">
              <a:solidFill>
                <a:srgbClr val="E7DCBA"/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2"/>
          </p:nvPr>
        </p:nvSpPr>
        <p:spPr>
          <a:xfrm>
            <a:off x="2601533" y="1558344"/>
            <a:ext cx="9388698" cy="5112912"/>
          </a:xfrm>
        </p:spPr>
        <p:txBody>
          <a:bodyPr>
            <a:noAutofit/>
          </a:bodyPr>
          <a:lstStyle/>
          <a:p>
            <a:pPr algn="just"/>
            <a:r>
              <a:rPr lang="it-IT" sz="2000" b="1" dirty="0" smtClean="0"/>
              <a:t>FILM e VIDEO</a:t>
            </a:r>
          </a:p>
          <a:p>
            <a:pPr algn="just"/>
            <a:r>
              <a:rPr lang="it-IT" sz="2000" b="1" i="1" dirty="0" err="1" smtClean="0"/>
              <a:t>Wonder</a:t>
            </a:r>
            <a:r>
              <a:rPr lang="it-IT" sz="2000" dirty="0" smtClean="0"/>
              <a:t>, di S. </a:t>
            </a:r>
            <a:r>
              <a:rPr lang="it-IT" sz="2000" dirty="0" err="1" smtClean="0"/>
              <a:t>Chbosky</a:t>
            </a:r>
            <a:r>
              <a:rPr lang="it-IT" sz="2000" dirty="0" smtClean="0"/>
              <a:t>, Usa 2017</a:t>
            </a:r>
          </a:p>
          <a:p>
            <a:pPr algn="just"/>
            <a:r>
              <a:rPr lang="it-IT" sz="2000" b="1" i="1" dirty="0" smtClean="0"/>
              <a:t>I dieci comandamenti</a:t>
            </a:r>
            <a:r>
              <a:rPr lang="it-IT" sz="2000" i="1" dirty="0" smtClean="0"/>
              <a:t> </a:t>
            </a:r>
            <a:r>
              <a:rPr lang="it-IT" sz="2000" dirty="0" smtClean="0"/>
              <a:t>(commento finale) ( R. Benigni - RAI 1, </a:t>
            </a:r>
            <a:r>
              <a:rPr lang="it-IT" sz="2000" dirty="0" smtClean="0"/>
              <a:t>2014) </a:t>
            </a:r>
            <a:endParaRPr lang="it-IT" sz="2000" b="1" dirty="0" smtClean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it-IT" sz="2000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www.youtube.com/watch?v=u9x2aXyBVDI</a:t>
            </a:r>
            <a:endParaRPr lang="it-IT" sz="2000" b="1" dirty="0"/>
          </a:p>
          <a:p>
            <a:pPr algn="just"/>
            <a:r>
              <a:rPr lang="it-IT" sz="2000" b="1" dirty="0" smtClean="0"/>
              <a:t>LIBRI</a:t>
            </a:r>
          </a:p>
          <a:p>
            <a:pPr algn="just"/>
            <a:r>
              <a:rPr lang="it-IT" sz="2000" dirty="0" smtClean="0"/>
              <a:t>B. Han, </a:t>
            </a:r>
            <a:r>
              <a:rPr lang="it-IT" sz="2000" b="1" i="1" dirty="0" smtClean="0"/>
              <a:t>Il profumo del tempo. L’arte di indugiare sulle cose</a:t>
            </a:r>
            <a:r>
              <a:rPr lang="it-IT" sz="2000" dirty="0" smtClean="0"/>
              <a:t>, Vita e Pensiero, Milano 2017</a:t>
            </a:r>
          </a:p>
          <a:p>
            <a:pPr algn="just"/>
            <a:r>
              <a:rPr lang="it-IT" sz="2000" dirty="0" smtClean="0"/>
              <a:t>E. Bianchi, </a:t>
            </a:r>
            <a:r>
              <a:rPr lang="it-IT" sz="2000" b="1" dirty="0" smtClean="0"/>
              <a:t>Vivere la domenica</a:t>
            </a:r>
            <a:r>
              <a:rPr lang="it-IT" sz="2000" dirty="0" smtClean="0"/>
              <a:t>, Rizzoli 2005          </a:t>
            </a:r>
          </a:p>
          <a:p>
            <a:pPr algn="just"/>
            <a:endParaRPr lang="it-IT" sz="2000" dirty="0"/>
          </a:p>
          <a:p>
            <a:pPr algn="just"/>
            <a:r>
              <a:rPr lang="it-IT" sz="2000" b="1" dirty="0" smtClean="0"/>
              <a:t>ARTE</a:t>
            </a:r>
          </a:p>
          <a:p>
            <a:pPr algn="just"/>
            <a:r>
              <a:rPr lang="it-IT" sz="2000" dirty="0" smtClean="0"/>
              <a:t>P.Bruegel il Vecchio, </a:t>
            </a:r>
            <a:r>
              <a:rPr lang="it-IT" sz="2000" b="1" i="1" dirty="0" smtClean="0"/>
              <a:t>Banchetto nuziale</a:t>
            </a:r>
            <a:r>
              <a:rPr lang="it-IT" sz="2000" dirty="0" smtClean="0"/>
              <a:t>, olio su tavola, 1568, </a:t>
            </a:r>
            <a:r>
              <a:rPr lang="it-IT" sz="2000" dirty="0" err="1" smtClean="0"/>
              <a:t>Kunsthistorisches</a:t>
            </a:r>
            <a:r>
              <a:rPr lang="it-IT" sz="2000" dirty="0" smtClean="0"/>
              <a:t> </a:t>
            </a:r>
            <a:r>
              <a:rPr lang="it-IT" sz="2000" dirty="0" err="1" smtClean="0"/>
              <a:t>Museum</a:t>
            </a:r>
            <a:r>
              <a:rPr lang="it-IT" sz="2000" dirty="0" smtClean="0"/>
              <a:t> (Vienna) </a:t>
            </a:r>
            <a:r>
              <a:rPr lang="it-IT" sz="2000" b="1" dirty="0" smtClean="0"/>
              <a:t>*</a:t>
            </a:r>
            <a:r>
              <a:rPr lang="it-IT" sz="2000" b="1" dirty="0" smtClean="0"/>
              <a:t>all.12</a:t>
            </a:r>
            <a:endParaRPr lang="it-IT" sz="2000" b="1" dirty="0" smtClean="0"/>
          </a:p>
          <a:p>
            <a:pPr algn="just"/>
            <a:endParaRPr lang="it-IT" sz="2000" dirty="0"/>
          </a:p>
          <a:p>
            <a:pPr algn="just"/>
            <a:r>
              <a:rPr lang="it-IT" sz="2000" b="1" dirty="0" smtClean="0"/>
              <a:t>PROVOCAZIONI  E AFORISMI SUL TEMPO      *</a:t>
            </a:r>
            <a:r>
              <a:rPr lang="it-IT" sz="2000" b="1" dirty="0" smtClean="0"/>
              <a:t>all.13</a:t>
            </a:r>
            <a:endParaRPr lang="it-IT" sz="2000" b="1" dirty="0" smtClean="0"/>
          </a:p>
          <a:p>
            <a:pPr algn="just"/>
            <a:endParaRPr lang="it-IT" sz="2000" dirty="0"/>
          </a:p>
          <a:p>
            <a:pPr algn="just"/>
            <a:endParaRPr lang="it-IT" sz="2000" dirty="0" smtClean="0"/>
          </a:p>
          <a:p>
            <a:pPr algn="just"/>
            <a:endParaRPr lang="it-IT" sz="2000" dirty="0"/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xmlns="" id="{1CB2AB62-6BDE-7547-AF06-BBCCD3752419}"/>
              </a:ext>
            </a:extLst>
          </p:cNvPr>
          <p:cNvSpPr txBox="1">
            <a:spLocks/>
          </p:cNvSpPr>
          <p:nvPr/>
        </p:nvSpPr>
        <p:spPr>
          <a:xfrm>
            <a:off x="2601533" y="517526"/>
            <a:ext cx="3889420" cy="25476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b="1" dirty="0">
              <a:solidFill>
                <a:srgbClr val="E7DCBA"/>
              </a:solidFill>
            </a:endParaRPr>
          </a:p>
        </p:txBody>
      </p:sp>
      <p:pic>
        <p:nvPicPr>
          <p:cNvPr id="10" name="Immagine 9" descr="Risultati immagini per imprevisto frasi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321" y="251042"/>
            <a:ext cx="2478865" cy="13073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018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377</Words>
  <Application>Microsoft Office PowerPoint</Application>
  <PresentationFormat>Widescreen</PresentationFormat>
  <Paragraphs>42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Tema di Office</vt:lpstr>
      <vt:lpstr>QUARTA TAPPA: </vt:lpstr>
      <vt:lpstr>LA VITA SI RACCONTA</vt:lpstr>
      <vt:lpstr>LA PAROLA ILLUMINA</vt:lpstr>
      <vt:lpstr>LA PAROLA ILLUMINA</vt:lpstr>
      <vt:lpstr>LA VITA CAMBIA</vt:lpstr>
      <vt:lpstr>IN PREGHIERA</vt:lpstr>
      <vt:lpstr>RIFLESSI DELLA CULTURA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 TEMPO!</dc:title>
  <dc:creator>BEATRICE CAPILUPPI</dc:creator>
  <cp:lastModifiedBy>Rita Mussini</cp:lastModifiedBy>
  <cp:revision>35</cp:revision>
  <dcterms:created xsi:type="dcterms:W3CDTF">2019-07-29T21:37:57Z</dcterms:created>
  <dcterms:modified xsi:type="dcterms:W3CDTF">2019-09-05T15:42:11Z</dcterms:modified>
</cp:coreProperties>
</file>