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E7D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43"/>
    <p:restoredTop sz="94694"/>
  </p:normalViewPr>
  <p:slideViewPr>
    <p:cSldViewPr snapToGrid="0" snapToObjects="1">
      <p:cViewPr varScale="1">
        <p:scale>
          <a:sx n="97" d="100"/>
          <a:sy n="97" d="100"/>
        </p:scale>
        <p:origin x="-128" y="-4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652B82D-7344-4740-8C09-AE35BAAE8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E1A18723-6A46-8D41-95A6-B257E7CCA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741E1F6-BAB7-2143-9B75-9302A159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3179CBC1-C666-8049-B67E-31EDCA52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80347702-B0AE-5846-9B00-86E226B4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129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2146CF3-1DAE-3344-A2A4-B917B90F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4CFBA560-C7B9-4E4C-B2E2-160E4E31F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92AA2A18-47A4-3048-82DB-4D39E2D93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ADBE0A9C-CB7C-E24A-823E-37F304B94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B0750992-BC6E-F249-8830-C28ADFC52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094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xmlns="" id="{423A18BB-652C-4F4E-8D9C-CBB3E3D21F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A11FB565-69EA-0E4B-B685-DB37A0A53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685089CE-933F-044C-B52B-385F0001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8196522-B970-A64F-BFA7-4F47F3A84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361DBDE4-F793-0143-8F60-799B81093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44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A9699B8-FB47-5349-8440-3D2AF06E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9698410-B27B-D547-8B95-A87F0BE2E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FFB58F69-DDA1-C444-8214-0E3C38C0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B9272DA-FA39-6440-9E68-060A37977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2560AB39-FD78-914F-A6DD-D00A2021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108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2E20E9B-F00C-E74D-A6E8-41B7B7BD8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99965E23-4244-A24E-A002-5189476B2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25290A0A-676B-AF4E-ABF5-3DE790383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CB450C1A-2094-1E4C-93A4-9A901C20D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A491A17F-439E-CD40-A487-1A3997A92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556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7E781A2-893B-DF43-9519-2817661C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B0803C00-77CD-A44B-91F4-4C26306CA2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CD8917A7-C4E7-F44C-A684-3513E2005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A7836574-FB0D-504F-A75A-BB501B46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68C9E0E2-22C8-2249-8625-C78585AD5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331364D2-F7F3-C349-8AD6-BC444A160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811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E0E26B2-30BC-304A-8CC4-9E1760A5E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F13BFBD4-AADF-EC47-84A8-9F7E4438A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E119DC70-BF5A-8A40-A57A-5668FF478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E8260AC-A19D-5448-8D7E-67120091F5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xmlns="" id="{3DF1C322-B881-6D45-9C99-C7051B9A28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xmlns="" id="{44BE064D-1A93-E84B-B4A5-64C7E800B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xmlns="" id="{53B9E267-B46C-584F-814D-B91BF7E1E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xmlns="" id="{35AB71D0-02E1-2E4F-ADDD-5C691EC7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862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509B8014-46DA-E943-B599-FF11BFB01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18B310D2-8F17-4D41-A752-B0C08515F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5E40AC93-631A-A048-BED6-47BB9531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A61AE56-61B2-5B49-A919-67ACBACF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36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295F6AB9-18B5-C64B-97A7-B42DAAF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706D6C57-AB0C-D94F-B30E-9F679D708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067EB19B-5034-D042-A575-735EE5BF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21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C067687E-4C2F-0743-B4CD-AE16842E1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0F81E2EF-5A06-E047-ACAA-A089CF69E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423B0C86-334E-A646-AE47-94C8F04D7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FD38204E-5DE6-7648-A896-E4844384B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A3A4C34F-2BC8-F644-A623-182B82E2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47AED955-F07E-6C4F-BDB3-2A84338F9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890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F6A9475-2F2D-A04E-AF24-EB3F9A67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xmlns="" id="{BF13D3B1-C6A3-B74C-B9B4-D7CF75C8D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3BFFFA30-0025-CE43-AC35-A30477416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E243238D-3429-E64C-8DB1-BEF75FABE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6E4CC38E-04B9-9643-A585-74CE742F2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1CA1F55B-9B65-2B4D-846B-EA6FFC0B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602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2593CBAD-24A3-D44B-A967-1C1EF2945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323D0149-AB23-9948-9490-C7F544CD1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649AFD73-1102-C242-945B-BAF8BC287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175A-7B0B-F24F-A0B5-671092D6BA3F}" type="datetimeFigureOut">
              <a:rPr lang="it-IT" smtClean="0"/>
              <a:t>30/08/19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FB34BA1F-DB70-B64B-948D-BA9DD6BF3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3BF1F23F-B41D-1240-8471-8AF882B2C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3A4A8-92F6-714A-924B-A012C6CBAF6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914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png"/><Relationship Id="rId5" Type="http://schemas.openxmlformats.org/officeDocument/2006/relationships/image" Target="../media/image9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FDA06882-44DF-1A4A-BDE8-1BED295BE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E46545B6-980E-0940-AD9F-918CDA7F7570}"/>
              </a:ext>
            </a:extLst>
          </p:cNvPr>
          <p:cNvSpPr/>
          <p:nvPr/>
        </p:nvSpPr>
        <p:spPr>
          <a:xfrm>
            <a:off x="0" y="0"/>
            <a:ext cx="5334000" cy="685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C3CE804C-117D-E046-BE20-8C23EEECD1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320" y="-194656"/>
            <a:ext cx="5069231" cy="1235676"/>
          </a:xfrm>
        </p:spPr>
        <p:txBody>
          <a:bodyPr>
            <a:normAutofit/>
          </a:bodyPr>
          <a:lstStyle/>
          <a:p>
            <a:r>
              <a:rPr lang="it-IT" sz="7200" dirty="0">
                <a:solidFill>
                  <a:srgbClr val="E7DCBA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CHE TEMPO!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310387" y="65470"/>
            <a:ext cx="5119003" cy="67403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pPr algn="ctr"/>
            <a:r>
              <a:rPr lang="it-IT" dirty="0" smtClean="0"/>
              <a:t>Alicia </a:t>
            </a:r>
            <a:r>
              <a:rPr lang="it-IT" dirty="0" err="1" smtClean="0"/>
              <a:t>Baladan</a:t>
            </a:r>
            <a:r>
              <a:rPr lang="it-IT" dirty="0" smtClean="0"/>
              <a:t> </a:t>
            </a:r>
            <a:r>
              <a:rPr lang="it-IT" b="1" i="1" dirty="0" smtClean="0"/>
              <a:t>Attorno alla tavola</a:t>
            </a:r>
            <a:endParaRPr lang="it-IT" b="1" i="1" dirty="0"/>
          </a:p>
        </p:txBody>
      </p:sp>
      <p:pic>
        <p:nvPicPr>
          <p:cNvPr id="10" name="Immagine 9" descr="attorno alla tavol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221" y="170010"/>
            <a:ext cx="4397509" cy="6285348"/>
          </a:xfrm>
          <a:prstGeom prst="rect">
            <a:avLst/>
          </a:prstGeom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63E576DF-D98F-D54D-A234-214F6B3FB6E4}"/>
              </a:ext>
            </a:extLst>
          </p:cNvPr>
          <p:cNvSpPr txBox="1">
            <a:spLocks/>
          </p:cNvSpPr>
          <p:nvPr/>
        </p:nvSpPr>
        <p:spPr>
          <a:xfrm>
            <a:off x="313920" y="923174"/>
            <a:ext cx="3469691" cy="14785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4000" b="1" dirty="0" smtClean="0">
                <a:solidFill>
                  <a:srgbClr val="E7DCBA"/>
                </a:solidFill>
              </a:rPr>
              <a:t>Quinta tappa</a:t>
            </a:r>
          </a:p>
          <a:p>
            <a:pPr algn="l"/>
            <a:r>
              <a:rPr lang="it-IT" sz="4000" b="1" dirty="0" smtClean="0">
                <a:solidFill>
                  <a:srgbClr val="FF0000"/>
                </a:solidFill>
              </a:rPr>
              <a:t>ATTESA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313920" y="2887856"/>
            <a:ext cx="4648804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Cosa attende Gesù? Qual è il compimento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della sua vita? Lo spiega con forza a Pietro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definendolo un ostacolo sul suo cammino: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la missione del Maestro è un amore tanto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grande da arrivare alla croce e alla risurrezione.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r>
              <a:rPr lang="it-IT" i="1" dirty="0" smtClean="0">
                <a:solidFill>
                  <a:schemeClr val="bg1"/>
                </a:solidFill>
              </a:rPr>
              <a:t>No, non muovetevi</a:t>
            </a:r>
          </a:p>
          <a:p>
            <a:r>
              <a:rPr lang="it-IT" i="1" dirty="0" smtClean="0">
                <a:solidFill>
                  <a:schemeClr val="bg1"/>
                </a:solidFill>
              </a:rPr>
              <a:t>c’è un’aria stranamente tesa</a:t>
            </a:r>
          </a:p>
          <a:p>
            <a:r>
              <a:rPr lang="it-IT" i="1" dirty="0" smtClean="0">
                <a:solidFill>
                  <a:schemeClr val="bg1"/>
                </a:solidFill>
              </a:rPr>
              <a:t>e un gran bisogno di silenzio</a:t>
            </a:r>
          </a:p>
          <a:p>
            <a:r>
              <a:rPr lang="it-IT" i="1" dirty="0" smtClean="0">
                <a:solidFill>
                  <a:schemeClr val="bg1"/>
                </a:solidFill>
              </a:rPr>
              <a:t>siamo tutti in attesa.</a:t>
            </a:r>
            <a:endParaRPr lang="it-IT" i="1" dirty="0">
              <a:solidFill>
                <a:schemeClr val="bg1"/>
              </a:solidFill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348492" y="5953061"/>
            <a:ext cx="2871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Ascolto  </a:t>
            </a:r>
            <a:r>
              <a:rPr lang="it-IT" i="1" dirty="0" smtClean="0">
                <a:solidFill>
                  <a:srgbClr val="FFFF00"/>
                </a:solidFill>
              </a:rPr>
              <a:t>L’attesa</a:t>
            </a:r>
            <a:r>
              <a:rPr lang="it-IT" dirty="0" smtClean="0">
                <a:solidFill>
                  <a:srgbClr val="FFFF00"/>
                </a:solidFill>
              </a:rPr>
              <a:t>  di G. Gaber</a:t>
            </a:r>
            <a:endParaRPr lang="it-IT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34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2470022" y="1355855"/>
            <a:ext cx="7349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>
                <a:solidFill>
                  <a:schemeClr val="bg1"/>
                </a:solidFill>
              </a:rPr>
              <a:t>La meridiana è uno strumento di misurazione del tempo </a:t>
            </a:r>
          </a:p>
          <a:p>
            <a:r>
              <a:rPr lang="it-IT" sz="2200" dirty="0" smtClean="0">
                <a:solidFill>
                  <a:schemeClr val="bg1"/>
                </a:solidFill>
              </a:rPr>
              <a:t>basato sulla rilevazione delle posizioni del sole.</a:t>
            </a:r>
          </a:p>
          <a:p>
            <a:r>
              <a:rPr lang="it-IT" sz="2200" dirty="0" smtClean="0">
                <a:solidFill>
                  <a:schemeClr val="bg1"/>
                </a:solidFill>
              </a:rPr>
              <a:t>Senza di esso la meridiana non funziona o segna il tempo</a:t>
            </a:r>
          </a:p>
          <a:p>
            <a:r>
              <a:rPr lang="it-IT" sz="2200" dirty="0" smtClean="0">
                <a:solidFill>
                  <a:schemeClr val="bg1"/>
                </a:solidFill>
              </a:rPr>
              <a:t>in modo approssimativo.</a:t>
            </a:r>
            <a:endParaRPr lang="it-IT" sz="2200" dirty="0">
              <a:solidFill>
                <a:schemeClr val="bg1"/>
              </a:solidFill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63E576DF-D98F-D54D-A234-214F6B3FB6E4}"/>
              </a:ext>
            </a:extLst>
          </p:cNvPr>
          <p:cNvSpPr txBox="1">
            <a:spLocks/>
          </p:cNvSpPr>
          <p:nvPr/>
        </p:nvSpPr>
        <p:spPr>
          <a:xfrm>
            <a:off x="2470022" y="-442838"/>
            <a:ext cx="9397029" cy="14785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4000" b="1" dirty="0" smtClean="0">
                <a:solidFill>
                  <a:srgbClr val="E7DCBA"/>
                </a:solidFill>
              </a:rPr>
              <a:t>La vita si racconta – </a:t>
            </a:r>
            <a:r>
              <a:rPr lang="it-IT" sz="4000" b="1" dirty="0" smtClean="0">
                <a:solidFill>
                  <a:srgbClr val="FF0000"/>
                </a:solidFill>
              </a:rPr>
              <a:t>la meridiana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631508" y="3064285"/>
            <a:ext cx="55870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dirty="0">
                <a:solidFill>
                  <a:schemeClr val="bg1"/>
                </a:solidFill>
              </a:rPr>
              <a:t>Quali sono i punti di riferimento che scandiscono il mio tempo?</a:t>
            </a:r>
          </a:p>
          <a:p>
            <a:pPr algn="r"/>
            <a:r>
              <a:rPr lang="it-IT" dirty="0">
                <a:solidFill>
                  <a:schemeClr val="bg1"/>
                </a:solidFill>
              </a:rPr>
              <a:t>Quali sono le campane che scandiscono gli avvisi, gli intervalli, le novità?</a:t>
            </a:r>
          </a:p>
          <a:p>
            <a:pPr algn="r"/>
            <a:r>
              <a:rPr lang="it-IT" dirty="0">
                <a:solidFill>
                  <a:schemeClr val="bg1"/>
                </a:solidFill>
              </a:rPr>
              <a:t>Qual </a:t>
            </a:r>
            <a:r>
              <a:rPr lang="it-IT" dirty="0" smtClean="0">
                <a:solidFill>
                  <a:schemeClr val="bg1"/>
                </a:solidFill>
              </a:rPr>
              <a:t>è il ritmo dello scorrere del mio tempo?</a:t>
            </a:r>
          </a:p>
          <a:p>
            <a:pPr algn="r"/>
            <a:r>
              <a:rPr lang="it-IT" dirty="0" smtClean="0">
                <a:solidFill>
                  <a:schemeClr val="bg1"/>
                </a:solidFill>
              </a:rPr>
              <a:t>Quali aspettative? </a:t>
            </a:r>
          </a:p>
          <a:p>
            <a:pPr algn="r"/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3707657" y="5063074"/>
            <a:ext cx="29522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200" dirty="0" smtClean="0">
                <a:solidFill>
                  <a:srgbClr val="FFFF00"/>
                </a:solidFill>
              </a:rPr>
              <a:t>Gioco – i segnali stradali</a:t>
            </a:r>
            <a:endParaRPr lang="it-IT" sz="2200" dirty="0">
              <a:solidFill>
                <a:srgbClr val="FFFF0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022" y="5031766"/>
            <a:ext cx="1237635" cy="1644698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5767165" y="6104673"/>
            <a:ext cx="24836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200" dirty="0" smtClean="0">
                <a:solidFill>
                  <a:srgbClr val="FFFF00"/>
                </a:solidFill>
              </a:rPr>
              <a:t>Carlo </a:t>
            </a:r>
            <a:r>
              <a:rPr lang="it-IT" sz="2200" dirty="0" err="1" smtClean="0">
                <a:solidFill>
                  <a:srgbClr val="FFFF00"/>
                </a:solidFill>
              </a:rPr>
              <a:t>Carra</a:t>
            </a:r>
            <a:r>
              <a:rPr lang="it-IT" sz="2200" dirty="0" smtClean="0">
                <a:solidFill>
                  <a:srgbClr val="FFFF00"/>
                </a:solidFill>
              </a:rPr>
              <a:t> </a:t>
            </a:r>
            <a:r>
              <a:rPr lang="it-IT" sz="2200" i="1" dirty="0" smtClean="0">
                <a:solidFill>
                  <a:srgbClr val="FFFF00"/>
                </a:solidFill>
              </a:rPr>
              <a:t>L’attesa</a:t>
            </a:r>
            <a:endParaRPr lang="it-IT" sz="2200" i="1" dirty="0">
              <a:solidFill>
                <a:srgbClr val="FFFF00"/>
              </a:solidFill>
            </a:endParaRPr>
          </a:p>
        </p:txBody>
      </p:sp>
      <p:pic>
        <p:nvPicPr>
          <p:cNvPr id="4" name="Immagine 3" descr="Carlo Carra l'attes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75" y="3121291"/>
            <a:ext cx="3648481" cy="347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80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xmlns="" id="{63E576DF-D98F-D54D-A234-214F6B3FB6E4}"/>
              </a:ext>
            </a:extLst>
          </p:cNvPr>
          <p:cNvSpPr txBox="1">
            <a:spLocks/>
          </p:cNvSpPr>
          <p:nvPr/>
        </p:nvSpPr>
        <p:spPr>
          <a:xfrm>
            <a:off x="2470022" y="-442838"/>
            <a:ext cx="9397029" cy="14785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4000" b="1" dirty="0" smtClean="0">
                <a:solidFill>
                  <a:srgbClr val="E7DCBA"/>
                </a:solidFill>
              </a:rPr>
              <a:t>La Parola illumina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2574758" y="2253408"/>
            <a:ext cx="7349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>
                <a:solidFill>
                  <a:schemeClr val="bg1"/>
                </a:solidFill>
              </a:rPr>
              <a:t>La Parola: dal Vangelo secondo Matteo (16,21-28)</a:t>
            </a:r>
            <a:endParaRPr lang="it-IT" sz="2200" dirty="0">
              <a:solidFill>
                <a:schemeClr val="bg1"/>
              </a:solidFill>
            </a:endParaRPr>
          </a:p>
        </p:txBody>
      </p:sp>
      <p:pic>
        <p:nvPicPr>
          <p:cNvPr id="11" name="Immagin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546" y="2684295"/>
            <a:ext cx="950595" cy="80010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xmlns="" id="{31854203-0CE3-2244-8EA8-81740DAE9A3C}"/>
              </a:ext>
            </a:extLst>
          </p:cNvPr>
          <p:cNvSpPr txBox="1"/>
          <p:nvPr/>
        </p:nvSpPr>
        <p:spPr>
          <a:xfrm>
            <a:off x="2674789" y="4362755"/>
            <a:ext cx="7349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>
                <a:solidFill>
                  <a:schemeClr val="bg1"/>
                </a:solidFill>
              </a:rPr>
              <a:t>Dal Catechismo della Chiesa degli Adulti</a:t>
            </a:r>
            <a:endParaRPr lang="it-IT" sz="2200" dirty="0">
              <a:solidFill>
                <a:schemeClr val="bg1"/>
              </a:solidFill>
            </a:endParaRPr>
          </a:p>
        </p:txBody>
      </p:sp>
      <p:pic>
        <p:nvPicPr>
          <p:cNvPr id="14" name="Immagine 13" descr="catechismo-disegno-650x49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218" y="4793642"/>
            <a:ext cx="1539251" cy="117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22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B55E1623-8492-A545-9512-F7464124E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0038" y="220536"/>
            <a:ext cx="4824422" cy="1478570"/>
          </a:xfrm>
        </p:spPr>
        <p:txBody>
          <a:bodyPr>
            <a:normAutofit/>
          </a:bodyPr>
          <a:lstStyle/>
          <a:p>
            <a:pPr algn="ctr"/>
            <a:r>
              <a:rPr lang="it-IT" b="1" dirty="0" smtClean="0">
                <a:solidFill>
                  <a:srgbClr val="E7DCBA"/>
                </a:solidFill>
              </a:rPr>
              <a:t>La vita cambia</a:t>
            </a:r>
            <a:endParaRPr lang="it-IT" b="1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2286000" y="1851984"/>
            <a:ext cx="9906000" cy="3541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200" dirty="0" smtClean="0">
                <a:solidFill>
                  <a:schemeClr val="bg1"/>
                </a:solidFill>
              </a:rPr>
              <a:t>Esercizio di laicità: la meridiana</a:t>
            </a:r>
            <a:endParaRPr lang="it-IT" sz="22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it-IT" sz="22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200" dirty="0" smtClean="0">
                <a:solidFill>
                  <a:schemeClr val="bg1"/>
                </a:solidFill>
              </a:rPr>
              <a:t>	</a:t>
            </a:r>
            <a:endParaRPr lang="it-IT" sz="2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200" dirty="0" smtClean="0">
                <a:solidFill>
                  <a:schemeClr val="bg1"/>
                </a:solidFill>
              </a:rPr>
              <a:t>	</a:t>
            </a:r>
            <a:r>
              <a:rPr lang="it-IT" sz="2200" dirty="0" smtClean="0">
                <a:solidFill>
                  <a:schemeClr val="bg1"/>
                </a:solidFill>
              </a:rPr>
              <a:t>Eserc</a:t>
            </a:r>
            <a:r>
              <a:rPr lang="it-IT" sz="2200" dirty="0" smtClean="0">
                <a:solidFill>
                  <a:schemeClr val="bg1"/>
                </a:solidFill>
              </a:rPr>
              <a:t>izio di popolarità: la mensa del Vescovo </a:t>
            </a:r>
          </a:p>
          <a:p>
            <a:pPr marL="0" indent="0">
              <a:buNone/>
            </a:pPr>
            <a:endParaRPr lang="it-IT" sz="22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it-IT" sz="22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it-IT" sz="2200" dirty="0" smtClean="0">
                <a:solidFill>
                  <a:schemeClr val="bg1"/>
                </a:solidFill>
              </a:rPr>
              <a:t>		Proposta </a:t>
            </a:r>
            <a:r>
              <a:rPr lang="it-IT" sz="2200" dirty="0">
                <a:solidFill>
                  <a:schemeClr val="bg1"/>
                </a:solidFill>
              </a:rPr>
              <a:t>di </a:t>
            </a:r>
            <a:r>
              <a:rPr lang="it-IT" sz="2200" dirty="0" smtClean="0">
                <a:solidFill>
                  <a:schemeClr val="bg1"/>
                </a:solidFill>
              </a:rPr>
              <a:t>un </a:t>
            </a:r>
            <a:r>
              <a:rPr lang="it-IT" sz="2200" dirty="0">
                <a:solidFill>
                  <a:schemeClr val="bg1"/>
                </a:solidFill>
              </a:rPr>
              <a:t>film e due </a:t>
            </a:r>
            <a:r>
              <a:rPr lang="it-IT" sz="2200" dirty="0" smtClean="0">
                <a:solidFill>
                  <a:schemeClr val="bg1"/>
                </a:solidFill>
              </a:rPr>
              <a:t>libri </a:t>
            </a:r>
            <a:endParaRPr lang="it-IT" sz="2200" dirty="0" smtClean="0">
              <a:solidFill>
                <a:schemeClr val="bg1"/>
              </a:solidFill>
            </a:endParaRPr>
          </a:p>
        </p:txBody>
      </p:sp>
      <p:pic>
        <p:nvPicPr>
          <p:cNvPr id="2" name="Immagine 1" descr="meridian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125" y="1642011"/>
            <a:ext cx="1461539" cy="1191155"/>
          </a:xfrm>
          <a:prstGeom prst="rect">
            <a:avLst/>
          </a:prstGeom>
        </p:spPr>
      </p:pic>
      <p:pic>
        <p:nvPicPr>
          <p:cNvPr id="3" name="Immagine 2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035" y="2833166"/>
            <a:ext cx="1641471" cy="1575812"/>
          </a:xfrm>
          <a:prstGeom prst="rect">
            <a:avLst/>
          </a:prstGeom>
        </p:spPr>
      </p:pic>
      <p:pic>
        <p:nvPicPr>
          <p:cNvPr id="4" name="Immagine 3" descr="lazzaro felic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78" y="4637900"/>
            <a:ext cx="1253106" cy="1790151"/>
          </a:xfrm>
          <a:prstGeom prst="rect">
            <a:avLst/>
          </a:prstGeom>
        </p:spPr>
      </p:pic>
      <p:pic>
        <p:nvPicPr>
          <p:cNvPr id="5" name="Immagine 4" descr="tartar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7263" y="4661476"/>
            <a:ext cx="1084185" cy="1766576"/>
          </a:xfrm>
          <a:prstGeom prst="rect">
            <a:avLst/>
          </a:prstGeom>
        </p:spPr>
      </p:pic>
      <p:pic>
        <p:nvPicPr>
          <p:cNvPr id="10" name="Immagine 9" descr="119-arte-dell-attesa-WEB-409x596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411" y="4637900"/>
            <a:ext cx="1228475" cy="179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62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63E576DF-D98F-D54D-A234-214F6B3FB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291" y="0"/>
            <a:ext cx="6664681" cy="1478570"/>
          </a:xfrm>
        </p:spPr>
        <p:txBody>
          <a:bodyPr/>
          <a:lstStyle/>
          <a:p>
            <a:r>
              <a:rPr lang="it-IT" b="1" dirty="0" smtClean="0">
                <a:solidFill>
                  <a:srgbClr val="E7DCBA"/>
                </a:solidFill>
              </a:rPr>
              <a:t>Preghiamo insieme</a:t>
            </a:r>
            <a:endParaRPr lang="it-IT" sz="1800" dirty="0"/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xmlns="" id="{2D2E896D-0E61-5B44-B770-8C8DE4255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8291" y="1267620"/>
            <a:ext cx="5250736" cy="544711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2400" b="1" i="1" dirty="0" smtClean="0">
                <a:solidFill>
                  <a:srgbClr val="800000"/>
                </a:solidFill>
              </a:rPr>
              <a:t>Vergine dell’attesa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it-IT" sz="2400" b="1" dirty="0">
              <a:solidFill>
                <a:srgbClr val="80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2400" dirty="0">
                <a:solidFill>
                  <a:srgbClr val="800000"/>
                </a:solidFill>
              </a:rPr>
              <a:t>Santa Maria, vergine dell'attesa,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donaci del tuo olio perché le nostre lampade si spengono.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Le riserve si sono consumate, non ci mandare ad altri venditori.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Santa Maria, vergine dell'attesa,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donaci un'anima </a:t>
            </a:r>
            <a:r>
              <a:rPr lang="it-IT" sz="2400" dirty="0" err="1">
                <a:solidFill>
                  <a:srgbClr val="800000"/>
                </a:solidFill>
              </a:rPr>
              <a:t>vigiliare</a:t>
            </a:r>
            <a:r>
              <a:rPr lang="it-IT" sz="2400" dirty="0">
                <a:solidFill>
                  <a:srgbClr val="800000"/>
                </a:solidFill>
              </a:rPr>
              <a:t>,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facci capire che non basta accogliere: bisogna attendere.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Sentinella del mattino, ridestaci nel cuore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la passione di giovani annunci da portare al mondo.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Rendici ministri dell'attesa perché il Signore che viene,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ci sorprenda, anche per la tua materna complicità,</a:t>
            </a: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con la lampada in mano.</a:t>
            </a:r>
            <a:r>
              <a:rPr lang="it-IT" sz="2400" dirty="0">
                <a:solidFill>
                  <a:srgbClr val="800000"/>
                </a:solidFill>
              </a:rPr>
              <a:t> </a:t>
            </a:r>
            <a:endParaRPr lang="it-IT" sz="2400" dirty="0" smtClean="0">
              <a:solidFill>
                <a:srgbClr val="8000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2400" b="1" dirty="0" smtClean="0">
                <a:solidFill>
                  <a:srgbClr val="800000"/>
                </a:solidFill>
              </a:rPr>
              <a:t>don Tonino Bello </a:t>
            </a:r>
            <a:endParaRPr lang="it-IT" sz="2400" b="1" dirty="0">
              <a:solidFill>
                <a:srgbClr val="800000"/>
              </a:solidFill>
            </a:endParaRPr>
          </a:p>
        </p:txBody>
      </p:sp>
      <p:pic>
        <p:nvPicPr>
          <p:cNvPr id="3" name="Immagine 2" descr="madonna ghiar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476" y="1678253"/>
            <a:ext cx="4169291" cy="433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152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205</Words>
  <Application>Microsoft Macintosh PowerPoint</Application>
  <PresentationFormat>Personalizzato</PresentationFormat>
  <Paragraphs>65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 di Office</vt:lpstr>
      <vt:lpstr>CHE TEMPO!</vt:lpstr>
      <vt:lpstr>Presentazione di PowerPoint</vt:lpstr>
      <vt:lpstr>Presentazione di PowerPoint</vt:lpstr>
      <vt:lpstr>La vita cambia</vt:lpstr>
      <vt:lpstr>Preghiamo insieme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 TEMPO!</dc:title>
  <dc:creator>BEATRICE CAPILUPPI</dc:creator>
  <cp:lastModifiedBy>Fabio Mussini</cp:lastModifiedBy>
  <cp:revision>19</cp:revision>
  <dcterms:created xsi:type="dcterms:W3CDTF">2019-07-29T21:37:57Z</dcterms:created>
  <dcterms:modified xsi:type="dcterms:W3CDTF">2019-08-30T22:26:23Z</dcterms:modified>
</cp:coreProperties>
</file>