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70F7F-CA0C-401F-BAFA-DEDD49AFBF79}" type="datetimeFigureOut">
              <a:rPr lang="it-IT" smtClean="0"/>
              <a:pPr/>
              <a:t>29/09/2020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7.xml"/><Relationship Id="rId7" Type="http://schemas.openxmlformats.org/officeDocument/2006/relationships/hyperlink" Target="ALLEGATO%203.docx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ALLEGATO%202.docx" TargetMode="External"/><Relationship Id="rId5" Type="http://schemas.openxmlformats.org/officeDocument/2006/relationships/hyperlink" Target="ALLEGATO%201.docx" TargetMode="External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ALLEGATO%209.docx" TargetMode="External"/><Relationship Id="rId3" Type="http://schemas.openxmlformats.org/officeDocument/2006/relationships/hyperlink" Target="ALLEGATO%204.docx" TargetMode="External"/><Relationship Id="rId7" Type="http://schemas.openxmlformats.org/officeDocument/2006/relationships/hyperlink" Target="ALLEGATO%208%20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ALLEGATO%207.docx" TargetMode="External"/><Relationship Id="rId5" Type="http://schemas.openxmlformats.org/officeDocument/2006/relationships/hyperlink" Target="ALLEGATO%206.docx" TargetMode="External"/><Relationship Id="rId10" Type="http://schemas.openxmlformats.org/officeDocument/2006/relationships/image" Target="../media/image10.jpeg"/><Relationship Id="rId4" Type="http://schemas.openxmlformats.org/officeDocument/2006/relationships/hyperlink" Target="ALLEGATO%205%20.docx" TargetMode="External"/><Relationship Id="rId9" Type="http://schemas.openxmlformats.org/officeDocument/2006/relationships/hyperlink" Target="ALLEGATO%2010.docx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hyperlink" Target="ALLEGATO%2012.docx" TargetMode="External"/><Relationship Id="rId7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hyperlink" Target="ALLEGATO%2014.docx" TargetMode="External"/><Relationship Id="rId4" Type="http://schemas.openxmlformats.org/officeDocument/2006/relationships/hyperlink" Target="ALLEGATO%2013%20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ALLEGATO%2015.docx" TargetMode="External"/><Relationship Id="rId7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hyperlink" Target="ALLEGATO%2018.docx" TargetMode="External"/><Relationship Id="rId4" Type="http://schemas.openxmlformats.org/officeDocument/2006/relationships/hyperlink" Target="ALLEGATO%2017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Chiara\Desktop\IMG_20200902_180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932824" y="1000109"/>
            <a:ext cx="3429024" cy="4572032"/>
          </a:xfrm>
          <a:prstGeom prst="rect">
            <a:avLst/>
          </a:prstGeom>
          <a:noFill/>
        </p:spPr>
      </p:pic>
      <p:pic>
        <p:nvPicPr>
          <p:cNvPr id="1028" name="Picture 4" descr="C:\Users\Chiara\Desktop\da corpo a corpo - Copia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31472"/>
            <a:ext cx="3981442" cy="2297660"/>
          </a:xfrm>
          <a:prstGeom prst="rect">
            <a:avLst/>
          </a:prstGeom>
          <a:noFill/>
        </p:spPr>
      </p:pic>
      <p:sp>
        <p:nvSpPr>
          <p:cNvPr id="7" name="Sottotitolo 2">
            <a:extLst>
              <a:ext uri="{FF2B5EF4-FFF2-40B4-BE49-F238E27FC236}">
                <a16:creationId xmlns="" xmlns:a16="http://schemas.microsoft.com/office/drawing/2014/main" id="{A95461A4-AA67-9543-8661-01A0D3FCB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57222" y="285728"/>
            <a:ext cx="9332979" cy="985936"/>
          </a:xfrm>
        </p:spPr>
        <p:txBody>
          <a:bodyPr>
            <a:noAutofit/>
          </a:bodyPr>
          <a:lstStyle/>
          <a:p>
            <a:pPr algn="r"/>
            <a:r>
              <a:rPr lang="it-IT" sz="2800" b="1" dirty="0">
                <a:solidFill>
                  <a:schemeClr val="tx1"/>
                </a:solidFill>
              </a:rPr>
              <a:t>PERCORSO FORMATIVO </a:t>
            </a:r>
          </a:p>
          <a:p>
            <a:pPr algn="r"/>
            <a:r>
              <a:rPr lang="it-IT" sz="2800" b="1" dirty="0">
                <a:solidFill>
                  <a:schemeClr val="tx1"/>
                </a:solidFill>
              </a:rPr>
              <a:t>PER GRUPPO ADULTI  </a:t>
            </a:r>
            <a:r>
              <a:rPr lang="it-IT" sz="2800" b="1" dirty="0" smtClean="0">
                <a:solidFill>
                  <a:schemeClr val="tx1"/>
                </a:solidFill>
              </a:rPr>
              <a:t>2020/21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="" xmlns:a16="http://schemas.microsoft.com/office/drawing/2014/main" id="{C12EE4FC-AAF0-0C4C-BF14-A680B74E9636}"/>
              </a:ext>
            </a:extLst>
          </p:cNvPr>
          <p:cNvSpPr txBox="1">
            <a:spLocks/>
          </p:cNvSpPr>
          <p:nvPr/>
        </p:nvSpPr>
        <p:spPr>
          <a:xfrm>
            <a:off x="1986796" y="5323451"/>
            <a:ext cx="5299848" cy="14631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PRIMA </a:t>
            </a:r>
            <a:r>
              <a:rPr lang="it-IT" dirty="0" smtClean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TAPPA</a:t>
            </a:r>
            <a:endParaRPr lang="it-IT" dirty="0">
              <a:solidFill>
                <a:schemeClr val="bg1"/>
              </a:solidFill>
              <a:latin typeface="+mn-lt"/>
              <a:cs typeface="Phosphate Inline" panose="02000506050000020004" pitchFamily="2" charset="77"/>
            </a:endParaRPr>
          </a:p>
          <a:p>
            <a:r>
              <a:rPr lang="it-IT" dirty="0" smtClean="0">
                <a:solidFill>
                  <a:srgbClr val="00B050"/>
                </a:solidFill>
                <a:latin typeface="+mn-lt"/>
                <a:cs typeface="Phosphate Inline" panose="02000506050000020004" pitchFamily="2" charset="77"/>
              </a:rPr>
              <a:t>ABBASSARSI</a:t>
            </a:r>
            <a:endParaRPr lang="it-IT" dirty="0">
              <a:solidFill>
                <a:srgbClr val="00B050"/>
              </a:solidFill>
              <a:latin typeface="+mn-lt"/>
              <a:cs typeface="Phosphate Inline" panose="02000506050000020004" pitchFamily="2" charset="77"/>
            </a:endParaRPr>
          </a:p>
        </p:txBody>
      </p:sp>
      <p:pic>
        <p:nvPicPr>
          <p:cNvPr id="1030" name="Picture 6" descr="C:\Users\Chiara\Desktop\acadult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14223" y="247646"/>
            <a:ext cx="1128951" cy="1681156"/>
          </a:xfrm>
          <a:prstGeom prst="rect">
            <a:avLst/>
          </a:prstGeom>
          <a:noFill/>
        </p:spPr>
      </p:pic>
      <p:sp>
        <p:nvSpPr>
          <p:cNvPr id="10" name="CasellaDiTesto 9"/>
          <p:cNvSpPr txBox="1"/>
          <p:nvPr/>
        </p:nvSpPr>
        <p:spPr>
          <a:xfrm>
            <a:off x="4643438" y="4786322"/>
            <a:ext cx="4286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dirty="0" smtClean="0">
                <a:solidFill>
                  <a:schemeClr val="bg1"/>
                </a:solidFill>
              </a:rPr>
              <a:t>ALICIA BALADAN, illustrazione tratta  dal volume </a:t>
            </a:r>
            <a:r>
              <a:rPr lang="it-IT" sz="1000" i="1" dirty="0" smtClean="0">
                <a:solidFill>
                  <a:schemeClr val="bg1"/>
                </a:solidFill>
              </a:rPr>
              <a:t>La prima risata</a:t>
            </a:r>
            <a:endParaRPr lang="it-IT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4" name="Titolo 1">
            <a:extLst>
              <a:ext uri="{FF2B5EF4-FFF2-40B4-BE49-F238E27FC236}">
                <a16:creationId xmlns="" xmlns:a16="http://schemas.microsoft.com/office/drawing/2014/main" id="{7A456629-2D02-C940-9CE9-E18C68DBDB90}"/>
              </a:ext>
            </a:extLst>
          </p:cNvPr>
          <p:cNvSpPr txBox="1">
            <a:spLocks/>
          </p:cNvSpPr>
          <p:nvPr/>
        </p:nvSpPr>
        <p:spPr>
          <a:xfrm>
            <a:off x="2643174" y="71414"/>
            <a:ext cx="5360960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INTRODUZIONE</a:t>
            </a:r>
            <a:r>
              <a:rPr lang="it-IT" sz="60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 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428760" y="1142984"/>
            <a:ext cx="7500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Di fronte alla pretesa di Giacomo e Giovanni di ottenere una posizione                     di privilegio e di potere nel suo Regno, Gesù con pazienza spiega ai discepoli quello che da tempo sta mostrando con la sua vita: è venuto per servire e non per essere servito. La posizione del corpo di Gesù è quella di chi </a:t>
            </a:r>
            <a:r>
              <a:rPr lang="it-IT" b="1" dirty="0" smtClean="0"/>
              <a:t>si abbassa</a:t>
            </a:r>
            <a:r>
              <a:rPr lang="it-IT" dirty="0" smtClean="0"/>
              <a:t>,  un punto di vista che permette di notare le esigenze di tutti. Nei luoghi del lavoro, della famiglia, della politica e dell'impegno civile, gli adulti possono scegliere di alzarsi per dominare o abbassarsi per avvicinarsi come Gesù, facendo crescere tutta la comunità.</a:t>
            </a:r>
            <a:endParaRPr lang="it-IT" dirty="0"/>
          </a:p>
        </p:txBody>
      </p:sp>
      <p:pic>
        <p:nvPicPr>
          <p:cNvPr id="1026" name="Picture 2" descr="C:\Users\Chiara\Desktop\XvJyynYrdA_gW3AXokQzaNPrO3boS32IPSXT6OW2CB9tVIAl_qwbH1vj3mKtZUctBIn4lRa5kugXPxpbphYXLPOIaoI7DPsPFbr_5xneGjRjZ0a62cOzSe0iGIeBo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714752"/>
            <a:ext cx="3664684" cy="2534861"/>
          </a:xfrm>
          <a:prstGeom prst="rect">
            <a:avLst/>
          </a:prstGeom>
          <a:noFill/>
        </p:spPr>
      </p:pic>
      <p:sp>
        <p:nvSpPr>
          <p:cNvPr id="6" name="CasellaDiTesto 5"/>
          <p:cNvSpPr txBox="1"/>
          <p:nvPr/>
        </p:nvSpPr>
        <p:spPr>
          <a:xfrm>
            <a:off x="1428728" y="4113448"/>
            <a:ext cx="35719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 i="1" dirty="0" smtClean="0"/>
              <a:t>Noi uomini siamo bravissimi nell’elevarci sopra gli altri, nel cercare di occupare le posizioni migliori anche a scapito di chi ci sta a fianco, nel cercare il nostro tornaconto personale piuttosto che il benessere comune. Ma Gesù ci dice chiaramente che questa non è la strada giusta e ci invita ad abbassarci e a farci umili servitori di tutti.</a:t>
            </a:r>
            <a:endParaRPr lang="it-IT" sz="14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Vangelo della Lavanda dei Piedi (Gv 13, 1-15): un racconto a più voci -  cvxlms.i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052" name="AutoShape 4" descr="Vangelo lavanda dei piedi"/>
          <p:cNvSpPr>
            <a:spLocks noChangeAspect="1" noChangeArrowheads="1"/>
          </p:cNvSpPr>
          <p:nvPr/>
        </p:nvSpPr>
        <p:spPr bwMode="auto">
          <a:xfrm>
            <a:off x="155575" y="-2833688"/>
            <a:ext cx="9267825" cy="59055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4" name="Picture 6" descr="La lavanda dei piedi | Santa Maria Assunta in Turr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071546"/>
            <a:ext cx="3305210" cy="4500594"/>
          </a:xfrm>
          <a:prstGeom prst="rect">
            <a:avLst/>
          </a:prstGeom>
          <a:noFill/>
        </p:spPr>
      </p:pic>
      <p:sp>
        <p:nvSpPr>
          <p:cNvPr id="6" name="CasellaDiTesto 5"/>
          <p:cNvSpPr txBox="1"/>
          <p:nvPr/>
        </p:nvSpPr>
        <p:spPr>
          <a:xfrm>
            <a:off x="4857752" y="142852"/>
            <a:ext cx="450059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La sera dell’ultima cena, Maestro,</a:t>
            </a:r>
          </a:p>
          <a:p>
            <a:r>
              <a:rPr lang="it-IT" sz="1600" dirty="0" smtClean="0"/>
              <a:t>hai lavato i piedi ai tuoi discepoli,</a:t>
            </a:r>
          </a:p>
          <a:p>
            <a:r>
              <a:rPr lang="it-IT" sz="1600" dirty="0" smtClean="0"/>
              <a:t>abbassandoti fino a terra come un servo</a:t>
            </a:r>
          </a:p>
          <a:p>
            <a:r>
              <a:rPr lang="it-IT" sz="1600" dirty="0" smtClean="0"/>
              <a:t>e ci hai insegnato che proprio da lì, </a:t>
            </a:r>
          </a:p>
          <a:p>
            <a:r>
              <a:rPr lang="it-IT" sz="1600" dirty="0" smtClean="0"/>
              <a:t>dalla polvere,</a:t>
            </a:r>
          </a:p>
          <a:p>
            <a:r>
              <a:rPr lang="it-IT" sz="1600" dirty="0" smtClean="0"/>
              <a:t>cominciava il tuo Regno.</a:t>
            </a:r>
          </a:p>
          <a:p>
            <a:r>
              <a:rPr lang="it-IT" sz="1600" dirty="0" smtClean="0"/>
              <a:t>Il Padre non ha forse fatto nascere</a:t>
            </a:r>
          </a:p>
          <a:p>
            <a:r>
              <a:rPr lang="it-IT" sz="1600" dirty="0" smtClean="0"/>
              <a:t>dalla polvere del suolo</a:t>
            </a:r>
          </a:p>
          <a:p>
            <a:r>
              <a:rPr lang="it-IT" sz="1600" dirty="0" smtClean="0"/>
              <a:t>il figlio suo più bello?</a:t>
            </a:r>
          </a:p>
          <a:p>
            <a:endParaRPr lang="it-IT" sz="1600" dirty="0" smtClean="0"/>
          </a:p>
          <a:p>
            <a:r>
              <a:rPr lang="it-IT" sz="1600" dirty="0" smtClean="0"/>
              <a:t>Tu ami gli umili Signore,</a:t>
            </a:r>
          </a:p>
          <a:p>
            <a:r>
              <a:rPr lang="it-IT" sz="1600" dirty="0" smtClean="0"/>
              <a:t>coloro che come Te sono capaci </a:t>
            </a:r>
          </a:p>
          <a:p>
            <a:r>
              <a:rPr lang="it-IT" sz="1600" dirty="0" smtClean="0"/>
              <a:t>di abbassarsi fino a terra</a:t>
            </a:r>
          </a:p>
          <a:p>
            <a:r>
              <a:rPr lang="it-IT" sz="1600" dirty="0" smtClean="0"/>
              <a:t>e baciare i piedi degli altri</a:t>
            </a:r>
          </a:p>
          <a:p>
            <a:r>
              <a:rPr lang="it-IT" sz="1600" dirty="0" smtClean="0"/>
              <a:t>per chiedere giustizia e perdono.</a:t>
            </a:r>
          </a:p>
          <a:p>
            <a:endParaRPr lang="it-IT" sz="1600" dirty="0" smtClean="0"/>
          </a:p>
          <a:p>
            <a:r>
              <a:rPr lang="it-IT" sz="1600" dirty="0" smtClean="0"/>
              <a:t>Signore, purifica il mio cuore</a:t>
            </a:r>
          </a:p>
          <a:p>
            <a:r>
              <a:rPr lang="it-IT" sz="1600" dirty="0" smtClean="0"/>
              <a:t>dal tarlo della gelosia,</a:t>
            </a:r>
          </a:p>
          <a:p>
            <a:r>
              <a:rPr lang="it-IT" sz="1600" dirty="0" smtClean="0"/>
              <a:t>dell’orgoglio e dell’ambizione,</a:t>
            </a:r>
          </a:p>
          <a:p>
            <a:r>
              <a:rPr lang="it-IT" sz="1600" dirty="0" smtClean="0"/>
              <a:t>dell’arroganza e delle brame di dominio.</a:t>
            </a:r>
          </a:p>
          <a:p>
            <a:r>
              <a:rPr lang="it-IT" sz="1600" dirty="0" smtClean="0"/>
              <a:t>Concedimi la grazia, o Maestro buono, </a:t>
            </a:r>
          </a:p>
          <a:p>
            <a:r>
              <a:rPr lang="it-IT" sz="1600" dirty="0" smtClean="0"/>
              <a:t>di scegliere l’ultimo posto, </a:t>
            </a:r>
          </a:p>
          <a:p>
            <a:r>
              <a:rPr lang="it-IT" sz="1600" dirty="0" smtClean="0"/>
              <a:t>quello del servo, </a:t>
            </a:r>
          </a:p>
          <a:p>
            <a:r>
              <a:rPr lang="it-IT" sz="1600" dirty="0" smtClean="0"/>
              <a:t>quello scartato dal potere,</a:t>
            </a:r>
          </a:p>
          <a:p>
            <a:r>
              <a:rPr lang="it-IT" sz="1600" dirty="0" smtClean="0"/>
              <a:t>perché da lì si compiono le tue promesse d’amore</a:t>
            </a:r>
          </a:p>
          <a:p>
            <a:r>
              <a:rPr lang="it-IT" sz="1600" dirty="0" smtClean="0"/>
              <a:t>per gli ultimi e i poveri in spirito.</a:t>
            </a:r>
            <a:endParaRPr lang="it-IT" sz="1600" dirty="0"/>
          </a:p>
        </p:txBody>
      </p:sp>
      <p:pic>
        <p:nvPicPr>
          <p:cNvPr id="7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84BB36FE-7442-3E4B-809B-3C8301A8C6C7}"/>
              </a:ext>
            </a:extLst>
          </p:cNvPr>
          <p:cNvSpPr txBox="1">
            <a:spLocks/>
          </p:cNvSpPr>
          <p:nvPr/>
        </p:nvSpPr>
        <p:spPr>
          <a:xfrm>
            <a:off x="1643042" y="71414"/>
            <a:ext cx="7219576" cy="11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VITA SI </a:t>
            </a:r>
            <a:r>
              <a:rPr lang="it-IT" dirty="0" smtClean="0">
                <a:solidFill>
                  <a:schemeClr val="bg1"/>
                </a:solidFill>
                <a:cs typeface="Phosphate Inline" panose="02000506050000020004" pitchFamily="2" charset="77"/>
              </a:rPr>
              <a:t>RACCONTA</a:t>
            </a:r>
            <a:endParaRPr lang="it-IT" dirty="0">
              <a:solidFill>
                <a:schemeClr val="bg1"/>
              </a:solidFill>
              <a:cs typeface="Phosphate Inline" panose="02000506050000020004" pitchFamily="2" charset="77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643042" y="1619329"/>
            <a:ext cx="721523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TACCUINO: UMILTA’ O UMILIAZIONE?    (</a:t>
            </a:r>
            <a:r>
              <a:rPr lang="it-IT" dirty="0" smtClean="0">
                <a:hlinkClick r:id="rId5" action="ppaction://hlinkfile"/>
              </a:rPr>
              <a:t>allegato 1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                                  </a:t>
            </a:r>
            <a:r>
              <a:rPr lang="it-IT" dirty="0" smtClean="0"/>
              <a:t>DAL </a:t>
            </a:r>
            <a:r>
              <a:rPr lang="it-IT" dirty="0" smtClean="0"/>
              <a:t>MACRO AL MICRO      (</a:t>
            </a:r>
            <a:r>
              <a:rPr lang="it-IT" dirty="0" smtClean="0">
                <a:hlinkClick r:id="rId6" action="ppaction://hlinkfile"/>
              </a:rPr>
              <a:t>allegato 2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CACCIA </a:t>
            </a:r>
            <a:r>
              <a:rPr lang="it-IT" dirty="0" smtClean="0"/>
              <a:t>AI PARTICOLARI     (</a:t>
            </a:r>
            <a:r>
              <a:rPr lang="it-IT" dirty="0" smtClean="0">
                <a:hlinkClick r:id="rId7" action="ppaction://hlinkfile"/>
              </a:rPr>
              <a:t>allegato 3</a:t>
            </a:r>
            <a:r>
              <a:rPr lang="it-IT" dirty="0" smtClean="0"/>
              <a:t>)</a:t>
            </a:r>
            <a:endParaRPr lang="it-IT" dirty="0"/>
          </a:p>
        </p:txBody>
      </p:sp>
      <p:pic>
        <p:nvPicPr>
          <p:cNvPr id="6148" name="Picture 4" descr="Interno di un fiore | Sprea Fotografi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8" y="4813597"/>
            <a:ext cx="2857520" cy="1901551"/>
          </a:xfrm>
          <a:prstGeom prst="rect">
            <a:avLst/>
          </a:prstGeom>
          <a:noFill/>
        </p:spPr>
      </p:pic>
      <p:pic>
        <p:nvPicPr>
          <p:cNvPr id="6150" name="Picture 6" descr="Una mano che ti aiuta ad alzarti quando cadi...E' molto più importante di  1000 braccia che ti abbracciano quando stai in piedi. Siete d'accordo??? |  Toluna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15140" y="1000108"/>
            <a:ext cx="2214546" cy="1820175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3465869" y="1988840"/>
            <a:ext cx="1250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Cliccare  </a:t>
            </a:r>
            <a:r>
              <a:rPr lang="it-IT" sz="1400" dirty="0" smtClean="0"/>
              <a:t>sull’immagine per </a:t>
            </a:r>
            <a:r>
              <a:rPr lang="it-IT" sz="1400" dirty="0" smtClean="0"/>
              <a:t>far partire il video</a:t>
            </a:r>
            <a:endParaRPr lang="it-IT" sz="1400" dirty="0"/>
          </a:p>
        </p:txBody>
      </p:sp>
      <p:pic>
        <p:nvPicPr>
          <p:cNvPr id="5" name="VID-20200929-WA000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76322" y="1988840"/>
            <a:ext cx="1756267" cy="390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1C15EDE0-DAD0-EC46-99DF-174A396B286D}"/>
              </a:ext>
            </a:extLst>
          </p:cNvPr>
          <p:cNvSpPr txBox="1">
            <a:spLocks/>
          </p:cNvSpPr>
          <p:nvPr/>
        </p:nvSpPr>
        <p:spPr>
          <a:xfrm>
            <a:off x="1714480" y="12162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PAROLA </a:t>
            </a:r>
            <a:r>
              <a:rPr lang="it-IT" dirty="0" smtClean="0">
                <a:solidFill>
                  <a:schemeClr val="bg1"/>
                </a:solidFill>
                <a:cs typeface="Phosphate Inline" panose="02000506050000020004" pitchFamily="2" charset="77"/>
              </a:rPr>
              <a:t>ILLUMINA</a:t>
            </a:r>
            <a:endParaRPr lang="it-IT" dirty="0">
              <a:solidFill>
                <a:schemeClr val="bg1"/>
              </a:solidFill>
              <a:cs typeface="Phosphate Inline" panose="02000506050000020004" pitchFamily="2" charset="77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071670" y="1357298"/>
            <a:ext cx="62865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011863" algn="r"/>
              </a:tabLst>
            </a:pPr>
            <a:r>
              <a:rPr lang="it-IT" dirty="0" smtClean="0"/>
              <a:t>VANGELO DI MARCO 10, 35-45	(</a:t>
            </a:r>
            <a:r>
              <a:rPr lang="it-IT" dirty="0" smtClean="0">
                <a:hlinkClick r:id="rId3" action="ppaction://hlinkfile"/>
              </a:rPr>
              <a:t>allegato 4</a:t>
            </a:r>
            <a:r>
              <a:rPr lang="it-IT" dirty="0" smtClean="0"/>
              <a:t>)</a:t>
            </a:r>
          </a:p>
          <a:p>
            <a:pPr>
              <a:tabLst>
                <a:tab pos="6011863" algn="r"/>
              </a:tabLst>
            </a:pPr>
            <a:endParaRPr lang="it-IT" dirty="0" smtClean="0"/>
          </a:p>
          <a:p>
            <a:pPr>
              <a:tabLst>
                <a:tab pos="6011863" algn="r"/>
              </a:tabLst>
            </a:pPr>
            <a:r>
              <a:rPr lang="it-IT" dirty="0" smtClean="0"/>
              <a:t>COSA DICE LA PAROLA ALLA MIA VITA	(</a:t>
            </a:r>
            <a:r>
              <a:rPr lang="it-IT" dirty="0" smtClean="0">
                <a:hlinkClick r:id="rId4" action="ppaction://hlinkfile"/>
              </a:rPr>
              <a:t>allegato 5</a:t>
            </a:r>
            <a:r>
              <a:rPr lang="it-IT" dirty="0" smtClean="0"/>
              <a:t>) (</a:t>
            </a:r>
            <a:r>
              <a:rPr lang="it-IT" dirty="0" smtClean="0">
                <a:hlinkClick r:id="rId5" action="ppaction://hlinkfile"/>
              </a:rPr>
              <a:t>allegato 6</a:t>
            </a:r>
            <a:r>
              <a:rPr lang="it-IT" dirty="0" smtClean="0"/>
              <a:t>)</a:t>
            </a:r>
          </a:p>
          <a:p>
            <a:pPr>
              <a:tabLst>
                <a:tab pos="6011863" algn="r"/>
              </a:tabLst>
            </a:pPr>
            <a:endParaRPr lang="it-IT" dirty="0" smtClean="0"/>
          </a:p>
          <a:p>
            <a:pPr>
              <a:tabLst>
                <a:tab pos="6011863" algn="r"/>
              </a:tabLst>
            </a:pPr>
            <a:r>
              <a:rPr lang="it-IT" dirty="0" smtClean="0"/>
              <a:t>COSA DICE LA PAROLA DELLA MIA VITA	(</a:t>
            </a:r>
            <a:r>
              <a:rPr lang="it-IT" dirty="0" smtClean="0">
                <a:hlinkClick r:id="rId6" action="ppaction://hlinkfile"/>
              </a:rPr>
              <a:t>allegato 7</a:t>
            </a:r>
            <a:r>
              <a:rPr lang="it-IT" dirty="0" smtClean="0"/>
              <a:t>) (</a:t>
            </a:r>
            <a:r>
              <a:rPr lang="it-IT" dirty="0" smtClean="0">
                <a:hlinkClick r:id="rId7" action="ppaction://hlinkfile"/>
              </a:rPr>
              <a:t>allegato 8</a:t>
            </a:r>
            <a:r>
              <a:rPr lang="it-IT" dirty="0" smtClean="0"/>
              <a:t>)</a:t>
            </a:r>
          </a:p>
          <a:p>
            <a:pPr>
              <a:tabLst>
                <a:tab pos="6011863" algn="r"/>
              </a:tabLst>
            </a:pPr>
            <a:endParaRPr lang="it-IT" dirty="0" smtClean="0"/>
          </a:p>
          <a:p>
            <a:pPr>
              <a:tabLst>
                <a:tab pos="6011863" algn="r"/>
              </a:tabLst>
            </a:pPr>
            <a:r>
              <a:rPr lang="it-IT" dirty="0" smtClean="0"/>
              <a:t>COSA DICE LA PAROLA DELLA NOSTRA VITA	(</a:t>
            </a:r>
            <a:r>
              <a:rPr lang="it-IT" dirty="0" smtClean="0">
                <a:hlinkClick r:id="rId8" action="ppaction://hlinkfile"/>
              </a:rPr>
              <a:t>allegato 9</a:t>
            </a:r>
            <a:r>
              <a:rPr lang="it-IT" dirty="0" smtClean="0"/>
              <a:t>)</a:t>
            </a:r>
          </a:p>
          <a:p>
            <a:pPr>
              <a:tabLst>
                <a:tab pos="6011863" algn="r"/>
              </a:tabLst>
            </a:pPr>
            <a:endParaRPr lang="it-IT" dirty="0" smtClean="0"/>
          </a:p>
          <a:p>
            <a:pPr>
              <a:tabLst>
                <a:tab pos="6011863" algn="r"/>
              </a:tabLst>
            </a:pPr>
            <a:r>
              <a:rPr lang="it-IT" dirty="0" smtClean="0"/>
              <a:t>COSA DICE LA MIA VITA ALLA PAROLA	(</a:t>
            </a:r>
            <a:r>
              <a:rPr lang="it-IT" dirty="0" smtClean="0">
                <a:hlinkClick r:id="rId9" action="ppaction://hlinkfile"/>
              </a:rPr>
              <a:t>allegato 10</a:t>
            </a:r>
            <a:r>
              <a:rPr lang="it-IT" dirty="0" smtClean="0"/>
              <a:t>)      </a:t>
            </a:r>
            <a:endParaRPr lang="it-IT" dirty="0"/>
          </a:p>
        </p:txBody>
      </p:sp>
      <p:pic>
        <p:nvPicPr>
          <p:cNvPr id="5122" name="Picture 2" descr="Pagina del Vangelo di oggi 8 Marzo -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43174" y="4286256"/>
            <a:ext cx="5262546" cy="2320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1643042" y="12162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VITA </a:t>
            </a:r>
            <a:r>
              <a:rPr lang="it-IT" dirty="0" smtClean="0">
                <a:solidFill>
                  <a:schemeClr val="bg1"/>
                </a:solidFill>
                <a:cs typeface="Phosphate Inline" panose="02000506050000020004" pitchFamily="2" charset="77"/>
              </a:rPr>
              <a:t>CAMBIA</a:t>
            </a:r>
            <a:endParaRPr lang="it-IT" dirty="0">
              <a:solidFill>
                <a:schemeClr val="bg1"/>
              </a:solidFill>
              <a:cs typeface="Phosphate Inline" panose="02000506050000020004" pitchFamily="2" charset="77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428728" y="1714488"/>
            <a:ext cx="75009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ESERCIZIO </a:t>
            </a:r>
            <a:r>
              <a:rPr lang="it-IT" dirty="0" err="1" smtClean="0"/>
              <a:t>DI</a:t>
            </a:r>
            <a:r>
              <a:rPr lang="it-IT" dirty="0" smtClean="0"/>
              <a:t> LAICITA’  (allegato 11)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                                                                 </a:t>
            </a:r>
          </a:p>
          <a:p>
            <a:r>
              <a:rPr lang="it-IT" dirty="0" smtClean="0"/>
              <a:t>                                                                    CERCO FATTI </a:t>
            </a:r>
            <a:r>
              <a:rPr lang="it-IT" dirty="0" err="1" smtClean="0"/>
              <a:t>DI</a:t>
            </a:r>
            <a:r>
              <a:rPr lang="it-IT" dirty="0" smtClean="0"/>
              <a:t> VANGELO</a:t>
            </a:r>
          </a:p>
          <a:p>
            <a:pPr algn="ctr"/>
            <a:r>
              <a:rPr lang="it-IT" dirty="0" smtClean="0"/>
              <a:t>                                                                    -PIER GIORGIO FRASSATI-    (</a:t>
            </a:r>
            <a:r>
              <a:rPr lang="it-IT" dirty="0" smtClean="0">
                <a:hlinkClick r:id="rId3" action="ppaction://hlinkfile"/>
              </a:rPr>
              <a:t>allegato 12</a:t>
            </a:r>
            <a:r>
              <a:rPr lang="it-IT" dirty="0" smtClean="0"/>
              <a:t>)</a:t>
            </a:r>
          </a:p>
          <a:p>
            <a:pPr algn="ctr"/>
            <a:r>
              <a:rPr lang="it-IT" dirty="0" smtClean="0"/>
              <a:t>                                                                    -GINO BARTALI-                     (</a:t>
            </a:r>
            <a:r>
              <a:rPr lang="it-IT" dirty="0" smtClean="0">
                <a:hlinkClick r:id="rId4" action="ppaction://hlinkfile"/>
              </a:rPr>
              <a:t>allegato 13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ESERCIZI </a:t>
            </a:r>
            <a:r>
              <a:rPr lang="it-IT" dirty="0" err="1" smtClean="0"/>
              <a:t>DI</a:t>
            </a:r>
            <a:r>
              <a:rPr lang="it-IT" dirty="0" smtClean="0"/>
              <a:t> POPOLARITA’  (</a:t>
            </a:r>
            <a:r>
              <a:rPr lang="it-IT" dirty="0" smtClean="0">
                <a:hlinkClick r:id="rId5" action="ppaction://hlinkfile"/>
              </a:rPr>
              <a:t>allegato 14</a:t>
            </a:r>
            <a:r>
              <a:rPr lang="it-IT" dirty="0" smtClean="0"/>
              <a:t>)</a:t>
            </a:r>
            <a:endParaRPr lang="it-IT" dirty="0"/>
          </a:p>
        </p:txBody>
      </p:sp>
      <p:pic>
        <p:nvPicPr>
          <p:cNvPr id="5" name="Picture 6" descr="Una mano che ti aiuta ad alzarti quando cadi...E' molto più importante di  1000 braccia che ti abbracciano quando stai in piedi. Siete d'accordo??? |  Tolun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60" y="1000108"/>
            <a:ext cx="2214546" cy="1820175"/>
          </a:xfrm>
          <a:prstGeom prst="rect">
            <a:avLst/>
          </a:prstGeom>
          <a:noFill/>
        </p:spPr>
      </p:pic>
      <p:pic>
        <p:nvPicPr>
          <p:cNvPr id="4098" name="Picture 2" descr="Pier Giorgio Frassati - Wikiwan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00166" y="2928934"/>
            <a:ext cx="2786082" cy="2089563"/>
          </a:xfrm>
          <a:prstGeom prst="rect">
            <a:avLst/>
          </a:prstGeom>
          <a:noFill/>
        </p:spPr>
      </p:pic>
      <p:pic>
        <p:nvPicPr>
          <p:cNvPr id="4100" name="Picture 4" descr="Perché aiutare gli altri ci rende felici? - Comunicazione Emotiva™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14942" y="4930141"/>
            <a:ext cx="3714744" cy="1785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1643042" y="14285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RIFLESSI DELLA CULTURA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285852" y="1142984"/>
            <a:ext cx="80724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CANZONE: “Abbi cura di te” di Simone </a:t>
            </a:r>
            <a:r>
              <a:rPr lang="it-IT" dirty="0" err="1" smtClean="0"/>
              <a:t>Cristicchi</a:t>
            </a:r>
            <a:r>
              <a:rPr lang="it-IT" dirty="0" smtClean="0"/>
              <a:t>  (</a:t>
            </a:r>
            <a:r>
              <a:rPr lang="it-IT" dirty="0" smtClean="0">
                <a:hlinkClick r:id="rId3" action="ppaction://hlinkfile"/>
              </a:rPr>
              <a:t>allegato 15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r>
              <a:rPr lang="it-IT" dirty="0" smtClean="0"/>
              <a:t>FILM: “</a:t>
            </a:r>
            <a:r>
              <a:rPr lang="it-IT" dirty="0" err="1" smtClean="0"/>
              <a:t>Invictus</a:t>
            </a:r>
            <a:r>
              <a:rPr lang="it-IT" dirty="0" smtClean="0"/>
              <a:t>” di Clint Eastwood (allegato 16)</a:t>
            </a:r>
          </a:p>
          <a:p>
            <a:endParaRPr lang="it-IT" dirty="0" smtClean="0"/>
          </a:p>
          <a:p>
            <a:r>
              <a:rPr lang="it-IT" dirty="0" smtClean="0"/>
              <a:t>LIBRI: “Per questo mi chiamo Giovanni” di Luigi </a:t>
            </a:r>
            <a:r>
              <a:rPr lang="it-IT" dirty="0" err="1" smtClean="0"/>
              <a:t>Garlando</a:t>
            </a:r>
            <a:r>
              <a:rPr lang="it-IT" dirty="0" smtClean="0"/>
              <a:t> (</a:t>
            </a:r>
            <a:r>
              <a:rPr lang="it-IT" dirty="0" smtClean="0">
                <a:hlinkClick r:id="rId4" action="ppaction://hlinkfile"/>
              </a:rPr>
              <a:t>allegato 17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r>
              <a:rPr lang="it-IT" dirty="0" smtClean="0"/>
              <a:t>ARTE: “Effetti del buongoverno e del cattivo governo” di A. Lorenzetti  (</a:t>
            </a:r>
            <a:r>
              <a:rPr lang="it-IT" dirty="0" smtClean="0">
                <a:hlinkClick r:id="rId5" action="ppaction://hlinkfile"/>
              </a:rPr>
              <a:t>allegato 18</a:t>
            </a:r>
            <a:r>
              <a:rPr lang="it-IT" dirty="0" smtClean="0"/>
              <a:t>)</a:t>
            </a:r>
          </a:p>
        </p:txBody>
      </p:sp>
      <p:pic>
        <p:nvPicPr>
          <p:cNvPr id="3075" name="Picture 3" descr="C:\Users\Chiara\Desktop\SA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3286124"/>
            <a:ext cx="2131627" cy="3490215"/>
          </a:xfrm>
          <a:prstGeom prst="rect">
            <a:avLst/>
          </a:prstGeom>
          <a:noFill/>
        </p:spPr>
      </p:pic>
      <p:pic>
        <p:nvPicPr>
          <p:cNvPr id="1026" name="Picture 2" descr="Aforismi e Frasi sul Volontariato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4480" y="3500438"/>
            <a:ext cx="4540023" cy="2947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494</Words>
  <Application>Microsoft Office PowerPoint</Application>
  <PresentationFormat>Presentazione su schermo (4:3)</PresentationFormat>
  <Paragraphs>88</Paragraphs>
  <Slides>7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1" baseType="lpstr">
      <vt:lpstr>Arial</vt:lpstr>
      <vt:lpstr>Calibri</vt:lpstr>
      <vt:lpstr>Phosphate Inline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 Windows</dc:creator>
  <cp:lastModifiedBy>Marco Corradini</cp:lastModifiedBy>
  <cp:revision>39</cp:revision>
  <dcterms:created xsi:type="dcterms:W3CDTF">2020-09-02T16:02:43Z</dcterms:created>
  <dcterms:modified xsi:type="dcterms:W3CDTF">2020-09-29T21:32:06Z</dcterms:modified>
</cp:coreProperties>
</file>