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70F7F-CA0C-401F-BAFA-DEDD49AFBF79}" type="datetimeFigureOut">
              <a:rPr lang="it-IT" smtClean="0"/>
              <a:pPr/>
              <a:t>08/10/2020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717CF-ADD6-4C6A-93B7-4EB0562E04F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ALLEGATO%201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ALLEGATO%204.docx" TargetMode="External"/><Relationship Id="rId3" Type="http://schemas.openxmlformats.org/officeDocument/2006/relationships/image" Target="../media/image5.png"/><Relationship Id="rId7" Type="http://schemas.openxmlformats.org/officeDocument/2006/relationships/hyperlink" Target="ALLEGATO%203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ALLEGATO%202.doc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LLEGATO%205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hyperlink" Target="ALLEGATO%207.docx" TargetMode="External"/><Relationship Id="rId4" Type="http://schemas.openxmlformats.org/officeDocument/2006/relationships/hyperlink" Target="ALLEGATO%206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LLEGATO%208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hyperlink" Target="ALLEGATO%2010.docx" TargetMode="External"/><Relationship Id="rId4" Type="http://schemas.openxmlformats.org/officeDocument/2006/relationships/hyperlink" Target="ALLEGATO%209.doc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ALLEGATO%2011.doc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ALLEGATO%2012.docx" TargetMode="External"/><Relationship Id="rId4" Type="http://schemas.openxmlformats.org/officeDocument/2006/relationships/hyperlink" Target="ALLEGATO%2013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Chiara\Desktop\da corpo a corpo - Copia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31472"/>
            <a:ext cx="3981442" cy="2297660"/>
          </a:xfrm>
          <a:prstGeom prst="rect">
            <a:avLst/>
          </a:prstGeom>
          <a:noFill/>
        </p:spPr>
      </p:pic>
      <p:sp>
        <p:nvSpPr>
          <p:cNvPr id="7" name="Sottotitolo 2">
            <a:extLst>
              <a:ext uri="{FF2B5EF4-FFF2-40B4-BE49-F238E27FC236}">
                <a16:creationId xmlns="" xmlns:a16="http://schemas.microsoft.com/office/drawing/2014/main" id="{A95461A4-AA67-9543-8661-01A0D3F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57222" y="285728"/>
            <a:ext cx="9332979" cy="985936"/>
          </a:xfrm>
        </p:spPr>
        <p:txBody>
          <a:bodyPr>
            <a:noAutofit/>
          </a:bodyPr>
          <a:lstStyle/>
          <a:p>
            <a:pPr algn="r"/>
            <a:r>
              <a:rPr lang="it-IT" sz="2800" b="1" dirty="0">
                <a:solidFill>
                  <a:schemeClr val="tx1"/>
                </a:solidFill>
              </a:rPr>
              <a:t>PERCORSO FORMATIVO </a:t>
            </a:r>
          </a:p>
          <a:p>
            <a:pPr algn="r"/>
            <a:r>
              <a:rPr lang="it-IT" sz="2800" b="1" dirty="0">
                <a:solidFill>
                  <a:schemeClr val="tx1"/>
                </a:solidFill>
              </a:rPr>
              <a:t>PER GRUPPO ADULTI  </a:t>
            </a:r>
            <a:r>
              <a:rPr lang="it-IT" sz="2800" b="1" dirty="0" smtClean="0">
                <a:solidFill>
                  <a:schemeClr val="tx1"/>
                </a:solidFill>
              </a:rPr>
              <a:t>2020/21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="" xmlns:a16="http://schemas.microsoft.com/office/drawing/2014/main" id="{C12EE4FC-AAF0-0C4C-BF14-A680B74E9636}"/>
              </a:ext>
            </a:extLst>
          </p:cNvPr>
          <p:cNvSpPr txBox="1">
            <a:spLocks/>
          </p:cNvSpPr>
          <p:nvPr/>
        </p:nvSpPr>
        <p:spPr>
          <a:xfrm>
            <a:off x="1986796" y="5323451"/>
            <a:ext cx="5299848" cy="146313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smtClean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SECONDA TAPPA</a:t>
            </a:r>
            <a:endParaRPr lang="it-IT" dirty="0">
              <a:solidFill>
                <a:schemeClr val="bg1"/>
              </a:solidFill>
              <a:latin typeface="+mn-lt"/>
              <a:cs typeface="Phosphate Inline" panose="02000506050000020004" pitchFamily="2" charset="77"/>
            </a:endParaRPr>
          </a:p>
          <a:p>
            <a:r>
              <a:rPr lang="it-IT" dirty="0" smtClean="0">
                <a:solidFill>
                  <a:srgbClr val="FF0000"/>
                </a:solidFill>
                <a:latin typeface="+mn-lt"/>
                <a:cs typeface="Phosphate Inline" panose="02000506050000020004" pitchFamily="2" charset="77"/>
              </a:rPr>
              <a:t>SFIORARE</a:t>
            </a:r>
            <a:endParaRPr lang="it-IT" dirty="0">
              <a:solidFill>
                <a:srgbClr val="FF0000"/>
              </a:solidFill>
              <a:latin typeface="+mn-lt"/>
              <a:cs typeface="Phosphate Inline" panose="02000506050000020004" pitchFamily="2" charset="77"/>
            </a:endParaRPr>
          </a:p>
        </p:txBody>
      </p:sp>
      <p:pic>
        <p:nvPicPr>
          <p:cNvPr id="1030" name="Picture 6" descr="C:\Users\Chiara\Desktop\acadult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4223" y="247646"/>
            <a:ext cx="1128951" cy="1681156"/>
          </a:xfrm>
          <a:prstGeom prst="rect">
            <a:avLst/>
          </a:prstGeom>
          <a:noFill/>
        </p:spPr>
      </p:pic>
      <p:pic>
        <p:nvPicPr>
          <p:cNvPr id="1026" name="Picture 2" descr="C:\Users\Chiara\Desktop\IMG_20200902_181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285860"/>
            <a:ext cx="3000396" cy="3857652"/>
          </a:xfrm>
          <a:prstGeom prst="rect">
            <a:avLst/>
          </a:prstGeom>
          <a:noFill/>
        </p:spPr>
      </p:pic>
      <p:sp>
        <p:nvSpPr>
          <p:cNvPr id="9" name="CasellaDiTesto 8"/>
          <p:cNvSpPr txBox="1"/>
          <p:nvPr/>
        </p:nvSpPr>
        <p:spPr>
          <a:xfrm>
            <a:off x="4643438" y="1357298"/>
            <a:ext cx="42862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 smtClean="0"/>
              <a:t>LILIA MIGLIORISI, </a:t>
            </a:r>
            <a:r>
              <a:rPr lang="it-IT" sz="1000" i="1" dirty="0" smtClean="0"/>
              <a:t>Così vicino così incredibilmente lontano</a:t>
            </a:r>
            <a:endParaRPr lang="it-IT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4" name="Titolo 1">
            <a:extLst>
              <a:ext uri="{FF2B5EF4-FFF2-40B4-BE49-F238E27FC236}">
                <a16:creationId xmlns="" xmlns:a16="http://schemas.microsoft.com/office/drawing/2014/main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2699792" y="71414"/>
            <a:ext cx="5304342" cy="112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INTRODUZIONE</a:t>
            </a:r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 </a:t>
            </a:r>
          </a:p>
        </p:txBody>
      </p:sp>
      <p:sp>
        <p:nvSpPr>
          <p:cNvPr id="5" name="Rettangolo 4"/>
          <p:cNvSpPr/>
          <p:nvPr/>
        </p:nvSpPr>
        <p:spPr>
          <a:xfrm>
            <a:off x="2195736" y="1772816"/>
            <a:ext cx="6030416" cy="2738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 mani di Gesù accarezzano i bambini, </a:t>
            </a:r>
            <a:r>
              <a:rPr lang="it-IT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sfiorano</a:t>
            </a:r>
            <a:r>
              <a:rPr lang="it-IT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molti corpi malati con tenerezza. Per il maestro, sfiorare è delicatezza, rispetto, vicinanza all’altro, soprattutto a chi fa fatica ed ha bisogno di sollievo. Capita di sfiorare in un altro senso, passando oltre senza accorgersi delle necessità di chi è lì accanto. Sperimentando la carezza leggera e tenera di Dio che li accompagna nel trascorrere della vita, anche noi adulti credenti impariamo a prenderci cura gli uni degli altri.</a:t>
            </a:r>
            <a:endParaRPr lang="it-IT" dirty="0"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403647" y="5157192"/>
            <a:ext cx="3734347" cy="355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4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  </a:t>
            </a:r>
            <a:r>
              <a:rPr lang="it-IT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hlinkClick r:id="rId3" action="ppaction://hlinkfile"/>
              </a:rPr>
              <a:t>Allegato 1</a:t>
            </a:r>
            <a:r>
              <a:rPr lang="it-IT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it-IT" sz="1400" dirty="0" smtClean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it-IT" sz="14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Preghiera iniziale e finale )</a:t>
            </a:r>
            <a:endParaRPr lang="it-IT" sz="1400" dirty="0"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47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84BB36FE-7442-3E4B-809B-3C8301A8C6C7}"/>
              </a:ext>
            </a:extLst>
          </p:cNvPr>
          <p:cNvSpPr txBox="1">
            <a:spLocks/>
          </p:cNvSpPr>
          <p:nvPr/>
        </p:nvSpPr>
        <p:spPr>
          <a:xfrm>
            <a:off x="1643042" y="71414"/>
            <a:ext cx="7219576" cy="11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SI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RACCONTA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AutoShape 2" descr="Non credete ai Bulli. - Photos |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AutoShape 4" descr="Non credete ai Bulli. - Photos |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/>
          <a:srcRect l="7662" t="26682" r="8055" b="24402"/>
          <a:stretch/>
        </p:blipFill>
        <p:spPr>
          <a:xfrm>
            <a:off x="6474374" y="1632008"/>
            <a:ext cx="2376264" cy="792088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1907704" y="1211415"/>
            <a:ext cx="4350655" cy="1512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6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NEL TACCUINO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6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Dopo aver letto la riflessione </a:t>
            </a:r>
            <a:r>
              <a:rPr lang="it-IT" sz="16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nell’ </a:t>
            </a:r>
            <a:r>
              <a:rPr lang="it-IT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hlinkClick r:id="rId4" action="ppaction://hlinkfile"/>
              </a:rPr>
              <a:t>allegato 2</a:t>
            </a:r>
            <a:r>
              <a:rPr lang="it-IT" sz="16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, </a:t>
            </a:r>
            <a:r>
              <a:rPr lang="it-IT" sz="16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richiamiamo alla memoria ed annotiamo sul taccuino situazioni simili a quelle descritte, evidenziando le emozioni vissute.</a:t>
            </a:r>
            <a:endParaRPr lang="it-IT" sz="1600" dirty="0">
              <a:effectLst/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Permesso, grazie, scusa - Disegni da colorar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5" b="24314"/>
          <a:stretch/>
        </p:blipFill>
        <p:spPr bwMode="auto">
          <a:xfrm>
            <a:off x="6509612" y="4437112"/>
            <a:ext cx="2376264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e due mani più famose del mondo – Michelangelo Buonarroti è tornat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374" y="2844691"/>
            <a:ext cx="2376264" cy="91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tangolo 7"/>
          <p:cNvSpPr/>
          <p:nvPr/>
        </p:nvSpPr>
        <p:spPr>
          <a:xfrm>
            <a:off x="1924602" y="2996952"/>
            <a:ext cx="43337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IN </a:t>
            </a:r>
            <a:r>
              <a:rPr lang="it-IT" sz="1600" dirty="0">
                <a:latin typeface="Arial" panose="020B0604020202020204" pitchFamily="34" charset="0"/>
                <a:cs typeface="Arial" panose="020B0604020202020204" pitchFamily="34" charset="0"/>
              </a:rPr>
              <a:t>GIOCO</a:t>
            </a:r>
            <a:r>
              <a:rPr lang="it-IT" dirty="0"/>
              <a:t>: “Una lista per te”   </a:t>
            </a:r>
            <a:r>
              <a:rPr lang="it-IT" b="1" dirty="0" smtClean="0">
                <a:hlinkClick r:id="rId7" action="ppaction://hlinkfile"/>
              </a:rPr>
              <a:t>Allegato </a:t>
            </a:r>
            <a:r>
              <a:rPr lang="it-IT" b="1" dirty="0">
                <a:hlinkClick r:id="rId7" action="ppaction://hlinkfile"/>
              </a:rPr>
              <a:t>3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 rot="10800000" flipV="1">
            <a:off x="1907703" y="4009327"/>
            <a:ext cx="4248472" cy="2200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ALLO SPECCHIO: Leggiamo sull’</a:t>
            </a:r>
            <a:r>
              <a:rPr lang="it-IT" sz="1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 action="ppaction://hlinkfile"/>
              </a:rPr>
              <a:t>allegato </a:t>
            </a:r>
            <a:r>
              <a:rPr lang="it-IT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 action="ppaction://hlinkfile"/>
              </a:rPr>
              <a:t>4</a:t>
            </a:r>
            <a:r>
              <a:rPr lang="it-IT" sz="16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poesia di Alda Merini, raccontiamo la nostra esperienza di “tenerezza”, quando abbiamo accarezzato l’altro con parole di benedizione o con i gesti; quando siamo stati “toccati” dalla vita di altri e l’abbiamo accolta nella forma di un abbraccio, di un sorriso o di una parola nuova. </a:t>
            </a:r>
            <a:endParaRPr lang="it-IT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1714480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PAROLA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ILLUMINA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483768" y="1357298"/>
            <a:ext cx="5688632" cy="2829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Dal Vangelo secondo Marco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Alcune persone portavano i loro bambini a Gesù e volevano farglieli benedire, ma i discepoli li sgridavano. </a:t>
            </a:r>
            <a:r>
              <a:rPr lang="it-IT" sz="1600" baseline="30000" dirty="0">
                <a:solidFill>
                  <a:srgbClr val="99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Quando Gesù se ne accorse, si arrabbiò e disse ai discepoli: 'Lasciate che i bambini vengano da me; non impediteglielo, perché Dio dà il suo regno a quelli che sono come loro. </a:t>
            </a:r>
            <a:r>
              <a:rPr lang="it-IT" sz="1600" baseline="30000" dirty="0">
                <a:solidFill>
                  <a:srgbClr val="99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Io vi assicuro: chi non lo accoglie come farebbe un bambino non vi entrerà'.</a:t>
            </a:r>
            <a:b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it-IT" sz="1600" baseline="30000" dirty="0">
                <a:solidFill>
                  <a:srgbClr val="99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16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Poi prese i bambini tra le braccia, e li benediceva posando le mani su di </a:t>
            </a:r>
            <a:r>
              <a:rPr lang="it-IT" sz="1600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loro.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1600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                    </a:t>
            </a:r>
            <a:r>
              <a:rPr lang="it-IT" sz="120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Mc 10, 13-16</a:t>
            </a:r>
            <a:endParaRPr lang="it-IT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475656" y="4365104"/>
            <a:ext cx="4248472" cy="198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it-IT" sz="1350" dirty="0" smtClean="0">
              <a:solidFill>
                <a:srgbClr val="222222"/>
              </a:solidFill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350" dirty="0" smtClean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Cosa </a:t>
            </a:r>
            <a:r>
              <a:rPr lang="it-IT" sz="1350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dice la Parola </a:t>
            </a:r>
            <a:r>
              <a:rPr lang="it-IT" sz="135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alla</a:t>
            </a:r>
            <a:r>
              <a:rPr lang="it-IT" sz="1350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mia vita     </a:t>
            </a:r>
            <a:r>
              <a:rPr lang="it-IT" sz="1350" dirty="0" smtClean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it-IT" sz="1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 action="ppaction://hlinkfile"/>
              </a:rPr>
              <a:t>Allegato </a:t>
            </a:r>
            <a:r>
              <a:rPr lang="it-IT" sz="1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 action="ppaction://hlinkfile"/>
              </a:rPr>
              <a:t>5</a:t>
            </a:r>
            <a:endParaRPr lang="it-IT" sz="1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350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Cosa dice la Parola </a:t>
            </a:r>
            <a:r>
              <a:rPr lang="it-IT" sz="135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della</a:t>
            </a:r>
            <a:r>
              <a:rPr lang="it-IT" sz="1350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mia e alla nostra vita    </a:t>
            </a:r>
            <a:r>
              <a:rPr lang="it-IT" sz="1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 action="ppaction://hlinkfile"/>
              </a:rPr>
              <a:t>Allegato 6</a:t>
            </a:r>
            <a:endParaRPr lang="it-IT" sz="1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350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Cosa dice la mia vita </a:t>
            </a:r>
            <a:r>
              <a:rPr lang="it-IT" sz="135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alla</a:t>
            </a:r>
            <a:r>
              <a:rPr lang="it-IT" sz="1350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Parola      </a:t>
            </a:r>
            <a:r>
              <a:rPr lang="it-IT" sz="1350" dirty="0" smtClean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r>
              <a:rPr lang="it-IT" sz="1400" b="1" dirty="0" smtClean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 action="ppaction://hlinkfile"/>
              </a:rPr>
              <a:t>Allegato </a:t>
            </a:r>
            <a:r>
              <a:rPr lang="it-IT" sz="1400" b="1" dirty="0">
                <a:solidFill>
                  <a:srgbClr val="22222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 action="ppaction://hlinkfile"/>
              </a:rPr>
              <a:t>7</a:t>
            </a:r>
            <a:endParaRPr lang="it-IT" sz="1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4128" y="4581128"/>
            <a:ext cx="3236955" cy="18722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2162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LA VITA </a:t>
            </a:r>
            <a:r>
              <a:rPr lang="it-IT" dirty="0" smtClean="0">
                <a:solidFill>
                  <a:schemeClr val="bg1"/>
                </a:solidFill>
                <a:cs typeface="Phosphate Inline" panose="02000506050000020004" pitchFamily="2" charset="77"/>
              </a:rPr>
              <a:t>CAMBIA</a:t>
            </a:r>
            <a:endParaRPr lang="it-IT" dirty="0">
              <a:solidFill>
                <a:schemeClr val="bg1"/>
              </a:solidFill>
              <a:cs typeface="Phosphate Inline" panose="02000506050000020004" pitchFamily="2" charset="77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643042" y="1357299"/>
            <a:ext cx="5161206" cy="3260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*ESERCIZI </a:t>
            </a:r>
            <a:r>
              <a:rPr lang="it-IT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 LAICITA’ </a:t>
            </a:r>
            <a:r>
              <a:rPr lang="it-I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(UMANITA’) </a:t>
            </a:r>
            <a:endParaRPr lang="it-I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/>
              </a:rPr>
              <a:t>Allegato </a:t>
            </a:r>
            <a:r>
              <a:rPr lang="it-I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/>
              </a:rPr>
              <a:t>8</a:t>
            </a:r>
            <a:endParaRPr lang="it-I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*CERCO </a:t>
            </a:r>
            <a:r>
              <a:rPr lang="it-IT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FATTI DI VANGELO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file"/>
              </a:rPr>
              <a:t>Allegato 9</a:t>
            </a:r>
            <a:endParaRPr lang="it-I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*ESERCIZIO </a:t>
            </a:r>
            <a:r>
              <a:rPr lang="it-IT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 POPOLARITA’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file"/>
              </a:rPr>
              <a:t>Allegato </a:t>
            </a:r>
            <a:r>
              <a:rPr lang="it-IT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file"/>
              </a:rPr>
              <a:t>10</a:t>
            </a:r>
            <a:endParaRPr lang="it-IT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8631" y="3861047"/>
            <a:ext cx="4209833" cy="28111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hiara\Desktop\da corpo a corpo - Cop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65801" cy="6858000"/>
          </a:xfrm>
          <a:prstGeom prst="rect">
            <a:avLst/>
          </a:prstGeom>
          <a:noFill/>
        </p:spPr>
      </p:pic>
      <p:sp>
        <p:nvSpPr>
          <p:cNvPr id="3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1643042" y="142852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dirty="0">
                <a:solidFill>
                  <a:schemeClr val="bg1"/>
                </a:solidFill>
                <a:cs typeface="Phosphate Inline" panose="02000506050000020004" pitchFamily="2" charset="77"/>
              </a:rPr>
              <a:t>RIFLESSI DELLA CULTURA</a:t>
            </a:r>
          </a:p>
        </p:txBody>
      </p:sp>
      <p:sp>
        <p:nvSpPr>
          <p:cNvPr id="4" name="Rettangolo 3"/>
          <p:cNvSpPr/>
          <p:nvPr/>
        </p:nvSpPr>
        <p:spPr>
          <a:xfrm>
            <a:off x="1643042" y="1124744"/>
            <a:ext cx="6961406" cy="4970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Canzone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N. </a:t>
            </a: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Fabi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 sono l’altro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album Tradizioni e tradimenti, 2019   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t-IT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/>
              </a:rPr>
              <a:t>All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/>
              </a:rPr>
              <a:t>. 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action="ppaction://hlinkfile"/>
              </a:rPr>
              <a:t>11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it-IT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Film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tenerezza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 G. Amelio, Italia </a:t>
            </a: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2017 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file"/>
              </a:rPr>
              <a:t>All.13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it-IT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Libri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L. Marone, </a:t>
            </a:r>
            <a:r>
              <a:rPr lang="it-IT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tentazione di essere felici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Longanesi, Milano 2015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Rocchetta, </a:t>
            </a:r>
            <a:r>
              <a:rPr lang="it-IT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Abbracciami. Per una terapia della tenerezza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Edb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Bologna 2013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Papa Francesco, </a:t>
            </a:r>
            <a:r>
              <a:rPr lang="it-IT" i="1" kern="1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La virtù della tenerezza. Il «vangelo» di papa Francesco</a:t>
            </a:r>
            <a:r>
              <a:rPr lang="it-IT" kern="1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kern="1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 cura </a:t>
            </a:r>
            <a:r>
              <a:rPr lang="it-IT" sz="1400" kern="1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it-IT" sz="1400" kern="1800" dirty="0" err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M.Musolino</a:t>
            </a:r>
            <a:r>
              <a:rPr lang="it-IT" kern="1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kern="1800" dirty="0" err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Porziuncola</a:t>
            </a:r>
            <a:r>
              <a:rPr lang="it-IT" kern="1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2019  </a:t>
            </a:r>
            <a:r>
              <a:rPr lang="it-IT" b="1" kern="1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it-IT" b="1" kern="1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All.12</a:t>
            </a:r>
            <a:r>
              <a:rPr lang="it-IT" b="1" kern="18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it-IT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Arte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M. Chagall, </a:t>
            </a:r>
            <a:r>
              <a:rPr lang="it-IT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compleanno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1915, </a:t>
            </a: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Museum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it-I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modern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art (New York</a:t>
            </a: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 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file"/>
              </a:rPr>
              <a:t>All.13</a:t>
            </a:r>
            <a:r>
              <a:rPr lang="it-IT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)</a:t>
            </a:r>
            <a:endParaRPr lang="it-IT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419</Words>
  <Application>Microsoft Office PowerPoint</Application>
  <PresentationFormat>Presentazione su schermo (4:3)</PresentationFormat>
  <Paragraphs>40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2" baseType="lpstr">
      <vt:lpstr>Arial</vt:lpstr>
      <vt:lpstr>Calibri</vt:lpstr>
      <vt:lpstr>Phosphate Inline</vt:lpstr>
      <vt:lpstr>Times New Roman</vt:lpstr>
      <vt:lpstr>Verdana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Marco Corradini</cp:lastModifiedBy>
  <cp:revision>28</cp:revision>
  <dcterms:created xsi:type="dcterms:W3CDTF">2020-09-02T16:02:43Z</dcterms:created>
  <dcterms:modified xsi:type="dcterms:W3CDTF">2020-10-08T21:21:10Z</dcterms:modified>
</cp:coreProperties>
</file>