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5" r:id="rId3"/>
    <p:sldId id="257" r:id="rId4"/>
    <p:sldId id="258" r:id="rId5"/>
    <p:sldId id="259" r:id="rId6"/>
    <p:sldId id="260" r:id="rId7"/>
    <p:sldId id="263" r:id="rId8"/>
    <p:sldId id="264" r:id="rId9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40749D-66F7-40CA-8FCF-3BC8190AB979}" type="datetimeFigureOut">
              <a:rPr lang="it-IT" smtClean="0"/>
              <a:pPr/>
              <a:t>08/10/2020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5FF3A3-97DC-4C75-BF06-C49E613C4DAE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999408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08/10/2020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08/10/2020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08/10/2020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08/10/2020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08/10/2020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08/10/2020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08/10/2020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08/10/2020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08/10/2020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08/10/2020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08/10/2020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>
            <a:alpha val="8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70F7F-CA0C-401F-BAFA-DEDD49AFBF79}" type="datetimeFigureOut">
              <a:rPr lang="it-IT" smtClean="0"/>
              <a:pPr/>
              <a:t>08/10/2020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ALLEGATO%201.docx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hyperlink" Target="ALLEGATO%203.docx" TargetMode="External"/><Relationship Id="rId4" Type="http://schemas.openxmlformats.org/officeDocument/2006/relationships/hyperlink" Target="ALLEGATO%202.docx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ALLEGATO%204.docx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hyperlink" Target="ALLEGATO%206.docx" TargetMode="External"/><Relationship Id="rId4" Type="http://schemas.openxmlformats.org/officeDocument/2006/relationships/hyperlink" Target="ALLEGATO%205.docx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ALLEGATO%207.docx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about:blank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Chiara\Desktop\da corpo a corpo - Copia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31472"/>
            <a:ext cx="3981442" cy="2297660"/>
          </a:xfrm>
          <a:prstGeom prst="rect">
            <a:avLst/>
          </a:prstGeom>
          <a:noFill/>
        </p:spPr>
      </p:pic>
      <p:sp>
        <p:nvSpPr>
          <p:cNvPr id="7" name="Sottotitolo 2">
            <a:extLst>
              <a:ext uri="{FF2B5EF4-FFF2-40B4-BE49-F238E27FC236}">
                <a16:creationId xmlns="" xmlns:a16="http://schemas.microsoft.com/office/drawing/2014/main" id="{A95461A4-AA67-9543-8661-01A0D3FCB2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357222" y="285728"/>
            <a:ext cx="9332979" cy="985936"/>
          </a:xfrm>
        </p:spPr>
        <p:txBody>
          <a:bodyPr>
            <a:noAutofit/>
          </a:bodyPr>
          <a:lstStyle/>
          <a:p>
            <a:pPr algn="r"/>
            <a:r>
              <a:rPr lang="it-IT" sz="2800" b="1" dirty="0">
                <a:solidFill>
                  <a:schemeClr val="tx1"/>
                </a:solidFill>
              </a:rPr>
              <a:t>PERCORSO FORMATIVO </a:t>
            </a:r>
          </a:p>
          <a:p>
            <a:pPr algn="r"/>
            <a:r>
              <a:rPr lang="it-IT" sz="2800" b="1" dirty="0">
                <a:solidFill>
                  <a:schemeClr val="tx1"/>
                </a:solidFill>
              </a:rPr>
              <a:t>PER GRUPPO ADULTI  2020/21</a:t>
            </a:r>
          </a:p>
        </p:txBody>
      </p:sp>
      <p:sp>
        <p:nvSpPr>
          <p:cNvPr id="8" name="Titolo 1">
            <a:extLst>
              <a:ext uri="{FF2B5EF4-FFF2-40B4-BE49-F238E27FC236}">
                <a16:creationId xmlns="" xmlns:a16="http://schemas.microsoft.com/office/drawing/2014/main" id="{C12EE4FC-AAF0-0C4C-BF14-A680B74E9636}"/>
              </a:ext>
            </a:extLst>
          </p:cNvPr>
          <p:cNvSpPr txBox="1">
            <a:spLocks/>
          </p:cNvSpPr>
          <p:nvPr/>
        </p:nvSpPr>
        <p:spPr>
          <a:xfrm>
            <a:off x="1986796" y="5323451"/>
            <a:ext cx="5299848" cy="146313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dirty="0">
                <a:solidFill>
                  <a:schemeClr val="bg1"/>
                </a:solidFill>
                <a:latin typeface="+mn-lt"/>
                <a:cs typeface="Phosphate Inline" panose="02000506050000020004" pitchFamily="2" charset="77"/>
              </a:rPr>
              <a:t>TERZA TAPPA</a:t>
            </a:r>
          </a:p>
          <a:p>
            <a:r>
              <a:rPr lang="it-IT" dirty="0">
                <a:solidFill>
                  <a:srgbClr val="FF9900"/>
                </a:solidFill>
                <a:latin typeface="+mn-lt"/>
                <a:cs typeface="Phosphate Inline" panose="02000506050000020004" pitchFamily="2" charset="77"/>
              </a:rPr>
              <a:t>ABBRACCIARE</a:t>
            </a:r>
          </a:p>
        </p:txBody>
      </p:sp>
      <p:pic>
        <p:nvPicPr>
          <p:cNvPr id="1030" name="Picture 6" descr="C:\Users\Chiara\Desktop\acadulti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14223" y="247646"/>
            <a:ext cx="1128951" cy="1681156"/>
          </a:xfrm>
          <a:prstGeom prst="rect">
            <a:avLst/>
          </a:prstGeom>
          <a:noFill/>
        </p:spPr>
      </p:pic>
      <p:pic>
        <p:nvPicPr>
          <p:cNvPr id="1026" name="Picture 2" descr="C:\Users\Chiara\Desktop\IMG_20200902_18112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4929190" y="928670"/>
            <a:ext cx="3429024" cy="4572032"/>
          </a:xfrm>
          <a:prstGeom prst="rect">
            <a:avLst/>
          </a:prstGeom>
          <a:noFill/>
        </p:spPr>
      </p:pic>
      <p:sp>
        <p:nvSpPr>
          <p:cNvPr id="9" name="CasellaDiTesto 8"/>
          <p:cNvSpPr txBox="1"/>
          <p:nvPr/>
        </p:nvSpPr>
        <p:spPr>
          <a:xfrm>
            <a:off x="4572000" y="4572008"/>
            <a:ext cx="42862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000" dirty="0"/>
              <a:t>GIOVANNI MANNA, illustrazione tratta  dal volume </a:t>
            </a:r>
            <a:r>
              <a:rPr lang="it-IT" sz="1000" i="1" dirty="0"/>
              <a:t> Ho visto un </a:t>
            </a:r>
            <a:r>
              <a:rPr lang="it-IT" sz="1000" i="1"/>
              <a:t>re passare</a:t>
            </a:r>
            <a:endParaRPr lang="it-IT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="" xmlns:a16="http://schemas.microsoft.com/office/drawing/2014/main" id="{245B261A-402B-4E97-8498-A986F909A237}"/>
              </a:ext>
            </a:extLst>
          </p:cNvPr>
          <p:cNvSpPr txBox="1"/>
          <p:nvPr/>
        </p:nvSpPr>
        <p:spPr>
          <a:xfrm>
            <a:off x="1619672" y="1484784"/>
            <a:ext cx="6912768" cy="3373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it-IT" dirty="0"/>
              <a:t>Più volte Gesù ha </a:t>
            </a:r>
            <a:r>
              <a:rPr lang="it-IT" b="1" dirty="0"/>
              <a:t>abbracciato</a:t>
            </a:r>
            <a:r>
              <a:rPr lang="it-IT" dirty="0"/>
              <a:t>, preso per mano, avvicinato il suo corpo a quello di chi incontrava. Ma l’abbraccio più forte è dato sulla croce, allargando le braccia, aprendo il suo corpo sofferente per tenere insieme gli opposti.</a:t>
            </a:r>
          </a:p>
          <a:p>
            <a:pPr algn="just">
              <a:lnSpc>
                <a:spcPct val="150000"/>
              </a:lnSpc>
            </a:pPr>
            <a:r>
              <a:rPr lang="it-IT" dirty="0"/>
              <a:t>Lo stile di Gesù che si mostra Dio debole, che si innalza solo quando viene crocifisso, è stile di vita piena per chi sceglie di </a:t>
            </a:r>
            <a:r>
              <a:rPr lang="it-IT" dirty="0" err="1"/>
              <a:t>seguirLo</a:t>
            </a:r>
            <a:r>
              <a:rPr lang="it-IT" dirty="0"/>
              <a:t> abbandonando gelosie e invidie e abbracciando per unire anche nelle situazioni in cui si subisce il male.</a:t>
            </a:r>
          </a:p>
        </p:txBody>
      </p:sp>
      <p:pic>
        <p:nvPicPr>
          <p:cNvPr id="5" name="Picture 3" descr="C:\Users\Chiara\Desktop\da corpo a corpo - Copia.jpg">
            <a:extLst>
              <a:ext uri="{FF2B5EF4-FFF2-40B4-BE49-F238E27FC236}">
                <a16:creationId xmlns="" xmlns:a16="http://schemas.microsoft.com/office/drawing/2014/main" id="{732287EE-1D49-43DA-AB41-3C6B316355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265801" cy="6858000"/>
          </a:xfrm>
          <a:prstGeom prst="rect">
            <a:avLst/>
          </a:prstGeom>
          <a:noFill/>
        </p:spPr>
      </p:pic>
      <p:sp>
        <p:nvSpPr>
          <p:cNvPr id="7" name="Titolo 1">
            <a:extLst>
              <a:ext uri="{FF2B5EF4-FFF2-40B4-BE49-F238E27FC236}">
                <a16:creationId xmlns="" xmlns:a16="http://schemas.microsoft.com/office/drawing/2014/main" id="{10AD095E-8CD9-40C4-B9CE-AABD8BC78D14}"/>
              </a:ext>
            </a:extLst>
          </p:cNvPr>
          <p:cNvSpPr txBox="1">
            <a:spLocks/>
          </p:cNvSpPr>
          <p:nvPr/>
        </p:nvSpPr>
        <p:spPr>
          <a:xfrm>
            <a:off x="2483768" y="0"/>
            <a:ext cx="5360960" cy="1235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dirty="0">
                <a:solidFill>
                  <a:schemeClr val="bg1"/>
                </a:solidFill>
                <a:cs typeface="Phosphate Inline" panose="02000506050000020004" pitchFamily="2" charset="77"/>
              </a:rPr>
              <a:t>INTRODUZIONE</a:t>
            </a:r>
            <a:r>
              <a:rPr lang="it-IT" sz="6000" dirty="0">
                <a:solidFill>
                  <a:schemeClr val="bg1"/>
                </a:solidFill>
                <a:latin typeface="Phosphate Inline" panose="02000506050000020004" pitchFamily="2" charset="77"/>
                <a:cs typeface="Phosphate Inline" panose="02000506050000020004" pitchFamily="2" charset="7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0739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Chiara\Desktop\da corpo a corpo - Cop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265801" cy="6858000"/>
          </a:xfrm>
          <a:prstGeom prst="rect">
            <a:avLst/>
          </a:prstGeom>
          <a:noFill/>
        </p:spPr>
      </p:pic>
      <p:sp>
        <p:nvSpPr>
          <p:cNvPr id="4" name="Titolo 1">
            <a:extLst>
              <a:ext uri="{FF2B5EF4-FFF2-40B4-BE49-F238E27FC236}">
                <a16:creationId xmlns="" xmlns:a16="http://schemas.microsoft.com/office/drawing/2014/main" id="{7A456629-2D02-C940-9CE9-E18C68DBDB90}"/>
              </a:ext>
            </a:extLst>
          </p:cNvPr>
          <p:cNvSpPr txBox="1">
            <a:spLocks/>
          </p:cNvSpPr>
          <p:nvPr/>
        </p:nvSpPr>
        <p:spPr>
          <a:xfrm>
            <a:off x="2481651" y="-178603"/>
            <a:ext cx="5360960" cy="1235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dirty="0">
                <a:solidFill>
                  <a:schemeClr val="bg1"/>
                </a:solidFill>
                <a:cs typeface="Phosphate Inline" panose="02000506050000020004" pitchFamily="2" charset="77"/>
              </a:rPr>
              <a:t>INTRODUZIONE</a:t>
            </a:r>
            <a:r>
              <a:rPr lang="it-IT" sz="6000" dirty="0">
                <a:solidFill>
                  <a:schemeClr val="bg1"/>
                </a:solidFill>
                <a:latin typeface="Phosphate Inline" panose="02000506050000020004" pitchFamily="2" charset="77"/>
                <a:cs typeface="Phosphate Inline" panose="02000506050000020004" pitchFamily="2" charset="77"/>
              </a:rPr>
              <a:t> 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="" xmlns:a16="http://schemas.microsoft.com/office/drawing/2014/main" id="{03862455-2B14-4BB2-A217-C76D0FBF9FF8}"/>
              </a:ext>
            </a:extLst>
          </p:cNvPr>
          <p:cNvSpPr txBox="1"/>
          <p:nvPr/>
        </p:nvSpPr>
        <p:spPr>
          <a:xfrm>
            <a:off x="1835696" y="1274317"/>
            <a:ext cx="6796887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Signore Gesù,</a:t>
            </a:r>
          </a:p>
          <a:p>
            <a:pPr algn="ctr"/>
            <a:r>
              <a:rPr lang="it-IT" dirty="0"/>
              <a:t>sul Golgota hai allargato le tue braccia per tutti,</a:t>
            </a:r>
          </a:p>
          <a:p>
            <a:pPr algn="ctr"/>
            <a:r>
              <a:rPr lang="it-IT" dirty="0"/>
              <a:t>per i potenti e per i ricchi,</a:t>
            </a:r>
          </a:p>
          <a:p>
            <a:pPr algn="ctr"/>
            <a:r>
              <a:rPr lang="it-IT" dirty="0"/>
              <a:t>per i poveri e per gli umili,</a:t>
            </a:r>
          </a:p>
          <a:p>
            <a:pPr algn="ctr"/>
            <a:r>
              <a:rPr lang="it-IT" dirty="0"/>
              <a:t>per i vincitori e per gli esaltati,</a:t>
            </a:r>
          </a:p>
          <a:p>
            <a:pPr algn="ctr"/>
            <a:r>
              <a:rPr lang="it-IT" dirty="0"/>
              <a:t>per i vinti e per gli offesi,</a:t>
            </a:r>
          </a:p>
          <a:p>
            <a:pPr algn="ctr"/>
            <a:r>
              <a:rPr lang="it-IT" dirty="0"/>
              <a:t>per i primi e per gli ultimi,</a:t>
            </a:r>
          </a:p>
          <a:p>
            <a:pPr algn="ctr"/>
            <a:r>
              <a:rPr lang="it-IT" dirty="0"/>
              <a:t>per coloro che non ti amano</a:t>
            </a:r>
          </a:p>
          <a:p>
            <a:pPr algn="ctr"/>
            <a:r>
              <a:rPr lang="it-IT" dirty="0"/>
              <a:t> e per coloro che ti rifiutano,</a:t>
            </a:r>
          </a:p>
          <a:p>
            <a:pPr algn="ctr"/>
            <a:r>
              <a:rPr lang="it-IT" dirty="0"/>
              <a:t>per chi è nel pianto e chi è nella gioia.</a:t>
            </a:r>
          </a:p>
          <a:p>
            <a:pPr algn="ctr"/>
            <a:endParaRPr lang="it-IT" dirty="0"/>
          </a:p>
          <a:p>
            <a:pPr algn="ctr"/>
            <a:r>
              <a:rPr lang="it-IT" dirty="0"/>
              <a:t>E non vuoi che alcuno tolga quei chiodi</a:t>
            </a:r>
          </a:p>
          <a:p>
            <a:pPr algn="ctr"/>
            <a:r>
              <a:rPr lang="it-IT" dirty="0"/>
              <a:t>perché ognuno riceva il tuo abbraccio.</a:t>
            </a:r>
          </a:p>
          <a:p>
            <a:pPr algn="ctr"/>
            <a:r>
              <a:rPr lang="it-IT" dirty="0"/>
              <a:t>Per questo, </a:t>
            </a:r>
          </a:p>
          <a:p>
            <a:pPr algn="ctr"/>
            <a:r>
              <a:rPr lang="it-IT" dirty="0"/>
              <a:t>Tu sarai sulla croce</a:t>
            </a:r>
          </a:p>
          <a:p>
            <a:pPr algn="ctr"/>
            <a:r>
              <a:rPr lang="it-IT" dirty="0"/>
              <a:t>fino a quando un uomo o una donna</a:t>
            </a:r>
          </a:p>
          <a:p>
            <a:pPr algn="ctr"/>
            <a:r>
              <a:rPr lang="it-IT" dirty="0"/>
              <a:t>nascerà in questo mondo.</a:t>
            </a:r>
          </a:p>
          <a:p>
            <a:endParaRPr lang="it-IT" dirty="0"/>
          </a:p>
        </p:txBody>
      </p:sp>
      <p:sp>
        <p:nvSpPr>
          <p:cNvPr id="5" name="CasellaDiTesto 4">
            <a:extLst>
              <a:ext uri="{FF2B5EF4-FFF2-40B4-BE49-F238E27FC236}">
                <a16:creationId xmlns="" xmlns:a16="http://schemas.microsoft.com/office/drawing/2014/main" id="{5B2AD65A-1214-4CF8-969D-BC0A56391EC7}"/>
              </a:ext>
            </a:extLst>
          </p:cNvPr>
          <p:cNvSpPr txBox="1"/>
          <p:nvPr/>
        </p:nvSpPr>
        <p:spPr>
          <a:xfrm>
            <a:off x="3793979" y="872407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/>
              <a:t>IN PREGHIERA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Chiara\Desktop\da corpo a corpo - Cop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265801" cy="6858000"/>
          </a:xfrm>
          <a:prstGeom prst="rect">
            <a:avLst/>
          </a:prstGeom>
          <a:noFill/>
        </p:spPr>
      </p:pic>
      <p:sp>
        <p:nvSpPr>
          <p:cNvPr id="3" name="Titolo 1">
            <a:extLst>
              <a:ext uri="{FF2B5EF4-FFF2-40B4-BE49-F238E27FC236}">
                <a16:creationId xmlns="" xmlns:a16="http://schemas.microsoft.com/office/drawing/2014/main" id="{84BB36FE-7442-3E4B-809B-3C8301A8C6C7}"/>
              </a:ext>
            </a:extLst>
          </p:cNvPr>
          <p:cNvSpPr txBox="1">
            <a:spLocks/>
          </p:cNvSpPr>
          <p:nvPr/>
        </p:nvSpPr>
        <p:spPr>
          <a:xfrm>
            <a:off x="1643042" y="71414"/>
            <a:ext cx="7219576" cy="114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dirty="0">
                <a:solidFill>
                  <a:schemeClr val="bg1"/>
                </a:solidFill>
                <a:cs typeface="Phosphate Inline" panose="02000506050000020004" pitchFamily="2" charset="77"/>
              </a:rPr>
              <a:t>LA VITA SI RACCONTA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="" xmlns:a16="http://schemas.microsoft.com/office/drawing/2014/main" id="{1538CD36-FB31-41B0-B1CB-504144E048FD}"/>
              </a:ext>
            </a:extLst>
          </p:cNvPr>
          <p:cNvSpPr txBox="1"/>
          <p:nvPr/>
        </p:nvSpPr>
        <p:spPr>
          <a:xfrm>
            <a:off x="1643042" y="1052736"/>
            <a:ext cx="7033414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it-IT" sz="1800" b="1" cap="all" dirty="0">
                <a:solidFill>
                  <a:schemeClr val="bg1"/>
                </a:solidFill>
                <a:latin typeface="Phosphate Inline" panose="02000506050000020004"/>
              </a:rPr>
              <a:t>Nel</a:t>
            </a:r>
            <a:r>
              <a:rPr lang="it-IT" sz="1800" b="1" dirty="0">
                <a:solidFill>
                  <a:schemeClr val="bg1"/>
                </a:solidFill>
                <a:latin typeface="Phosphate Inline" panose="02000506050000020004"/>
              </a:rPr>
              <a:t> </a:t>
            </a:r>
            <a:r>
              <a:rPr lang="it-IT" sz="1800" b="1" cap="all" dirty="0">
                <a:solidFill>
                  <a:schemeClr val="bg1"/>
                </a:solidFill>
                <a:latin typeface="Phosphate Inline" panose="02000506050000020004"/>
              </a:rPr>
              <a:t>taccuino</a:t>
            </a:r>
            <a:r>
              <a:rPr lang="it-IT" sz="1800" b="1" dirty="0">
                <a:solidFill>
                  <a:schemeClr val="bg1"/>
                </a:solidFill>
                <a:latin typeface="Phosphate Inline" panose="02000506050000020004"/>
              </a:rPr>
              <a:t>: I BENEFICI DI UN ABBRACCIO</a:t>
            </a:r>
          </a:p>
          <a:p>
            <a:pPr algn="just"/>
            <a:r>
              <a:rPr lang="it-IT" sz="1800" dirty="0">
                <a:solidFill>
                  <a:schemeClr val="bg1"/>
                </a:solidFill>
                <a:latin typeface="Phosphate Inline" panose="02000506050000020004"/>
              </a:rPr>
              <a:t>Secondo recenti studi scientifici, gli abbracci, soprattutto se della durata di almeno venti secondi, hanno uno straordinario effetto terapeutico sul corpo e sulla mente. Prendiamo spunto dai benefici indicati nell’immagine, recuperiamo nella memoria e annotiamo sul taccuino alcuni episodi della nostra vita in cui un abbraccio ricevuto oppure dato ha prodotti un effetto positivo sul nostro benessere psicofisico…poi raccontiamo. </a:t>
            </a:r>
          </a:p>
          <a:p>
            <a:pPr algn="r"/>
            <a:r>
              <a:rPr lang="it-IT" dirty="0">
                <a:solidFill>
                  <a:schemeClr val="bg1"/>
                </a:solidFill>
                <a:latin typeface="Phosphate Inline" panose="02000506050000020004"/>
              </a:rPr>
              <a:t>						</a:t>
            </a:r>
            <a:r>
              <a:rPr lang="it-IT" dirty="0">
                <a:solidFill>
                  <a:schemeClr val="bg1"/>
                </a:solidFill>
                <a:latin typeface="Phosphate Inline" panose="02000506050000020004"/>
                <a:hlinkClick r:id="rId3" action="ppaction://hlinkfile"/>
              </a:rPr>
              <a:t>Allegato 1</a:t>
            </a:r>
            <a:r>
              <a:rPr lang="it-IT" sz="1800" dirty="0">
                <a:solidFill>
                  <a:schemeClr val="bg1"/>
                </a:solidFill>
                <a:latin typeface="Phosphate Inline" panose="02000506050000020004"/>
              </a:rPr>
              <a:t>				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it-IT" sz="1800" b="1" dirty="0">
                <a:solidFill>
                  <a:schemeClr val="bg1"/>
                </a:solidFill>
                <a:latin typeface="Phosphate Inline" panose="02000506050000020004"/>
              </a:rPr>
              <a:t>IN GIOCO</a:t>
            </a:r>
            <a:r>
              <a:rPr lang="it-IT" sz="1800" dirty="0">
                <a:solidFill>
                  <a:schemeClr val="bg1"/>
                </a:solidFill>
                <a:latin typeface="Phosphate Inline" panose="02000506050000020004"/>
              </a:rPr>
              <a:t>: </a:t>
            </a:r>
            <a:r>
              <a:rPr lang="it-IT" b="1" dirty="0">
                <a:solidFill>
                  <a:schemeClr val="bg1"/>
                </a:solidFill>
                <a:latin typeface="Phosphate Inline" panose="02000506050000020004"/>
              </a:rPr>
              <a:t>A BRACCIA APERTE</a:t>
            </a:r>
            <a:r>
              <a:rPr lang="it-IT" sz="1800" dirty="0">
                <a:solidFill>
                  <a:schemeClr val="bg1"/>
                </a:solidFill>
                <a:latin typeface="Phosphate Inline" panose="02000506050000020004"/>
              </a:rPr>
              <a:t>	</a:t>
            </a:r>
          </a:p>
          <a:p>
            <a:pPr algn="just"/>
            <a:r>
              <a:rPr lang="it-IT" sz="1800" dirty="0">
                <a:solidFill>
                  <a:schemeClr val="bg1"/>
                </a:solidFill>
                <a:latin typeface="Phosphate Inline" panose="02000506050000020004"/>
              </a:rPr>
              <a:t>La comunicazione non verbale è quella parte della comunicazione che comprende tutti gli aspetti di uno scambio comunicativo che riguardano il linguaggio del corpo, ossia la comunicazione non parlata tra persone. </a:t>
            </a:r>
          </a:p>
          <a:p>
            <a:pPr algn="r"/>
            <a:r>
              <a:rPr lang="it-IT" sz="1800" dirty="0">
                <a:solidFill>
                  <a:schemeClr val="bg1"/>
                </a:solidFill>
                <a:latin typeface="Phosphate Inline" panose="02000506050000020004"/>
              </a:rPr>
              <a:t>						</a:t>
            </a:r>
            <a:r>
              <a:rPr lang="it-IT" sz="1800" dirty="0">
                <a:solidFill>
                  <a:schemeClr val="bg1"/>
                </a:solidFill>
                <a:latin typeface="Phosphate Inline" panose="02000506050000020004"/>
                <a:hlinkClick r:id="rId4" action="ppaction://hlinkfile"/>
              </a:rPr>
              <a:t>Allegato	</a:t>
            </a:r>
            <a:r>
              <a:rPr lang="it-IT" sz="1800" dirty="0" smtClean="0">
                <a:solidFill>
                  <a:schemeClr val="bg1"/>
                </a:solidFill>
                <a:latin typeface="Phosphate Inline" panose="02000506050000020004"/>
                <a:hlinkClick r:id="rId4" action="ppaction://hlinkfile"/>
              </a:rPr>
              <a:t>2</a:t>
            </a:r>
            <a:endParaRPr lang="it-IT" sz="1800" dirty="0">
              <a:solidFill>
                <a:schemeClr val="bg1"/>
              </a:solidFill>
              <a:latin typeface="Phosphate Inline" panose="02000506050000020004"/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it-IT" sz="1800" b="1" dirty="0">
                <a:solidFill>
                  <a:schemeClr val="bg1"/>
                </a:solidFill>
                <a:latin typeface="Phosphate Inline" panose="02000506050000020004"/>
              </a:rPr>
              <a:t>ALLO SPECCHIO </a:t>
            </a:r>
            <a:r>
              <a:rPr lang="it-IT" sz="1800" dirty="0">
                <a:solidFill>
                  <a:schemeClr val="bg1"/>
                </a:solidFill>
                <a:latin typeface="Phosphate Inline" panose="02000506050000020004"/>
              </a:rPr>
              <a:t>: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it-IT" dirty="0">
              <a:solidFill>
                <a:schemeClr val="bg1"/>
              </a:solidFill>
              <a:latin typeface="Phosphate Inline" panose="02000506050000020004"/>
            </a:endParaRPr>
          </a:p>
          <a:p>
            <a:r>
              <a:rPr lang="it-IT" dirty="0">
                <a:solidFill>
                  <a:schemeClr val="bg1"/>
                </a:solidFill>
                <a:latin typeface="Phosphate Inline" panose="02000506050000020004"/>
              </a:rPr>
              <a:t>Aforismi sul tema dell’abbraccio.</a:t>
            </a:r>
          </a:p>
          <a:p>
            <a:pPr algn="r"/>
            <a:r>
              <a:rPr lang="it-IT" dirty="0">
                <a:solidFill>
                  <a:schemeClr val="bg1"/>
                </a:solidFill>
                <a:latin typeface="Phosphate Inline" panose="02000506050000020004"/>
                <a:hlinkClick r:id="rId5" action="ppaction://hlinkfile"/>
              </a:rPr>
              <a:t>Allegato 3</a:t>
            </a:r>
            <a:endParaRPr lang="it-IT" dirty="0">
              <a:solidFill>
                <a:schemeClr val="bg1"/>
              </a:solidFill>
              <a:latin typeface="Phosphate Inline" panose="02000506050000020004"/>
            </a:endParaRPr>
          </a:p>
          <a:p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Chiara\Desktop\da corpo a corpo - Cop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265801" cy="6858000"/>
          </a:xfrm>
          <a:prstGeom prst="rect">
            <a:avLst/>
          </a:prstGeom>
          <a:noFill/>
        </p:spPr>
      </p:pic>
      <p:sp>
        <p:nvSpPr>
          <p:cNvPr id="3" name="Titolo 1">
            <a:extLst>
              <a:ext uri="{FF2B5EF4-FFF2-40B4-BE49-F238E27FC236}">
                <a16:creationId xmlns="" xmlns:a16="http://schemas.microsoft.com/office/drawing/2014/main" id="{1C15EDE0-DAD0-EC46-99DF-174A396B286D}"/>
              </a:ext>
            </a:extLst>
          </p:cNvPr>
          <p:cNvSpPr txBox="1">
            <a:spLocks/>
          </p:cNvSpPr>
          <p:nvPr/>
        </p:nvSpPr>
        <p:spPr>
          <a:xfrm>
            <a:off x="1581844" y="175772"/>
            <a:ext cx="7219576" cy="1235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dirty="0">
                <a:solidFill>
                  <a:schemeClr val="bg1"/>
                </a:solidFill>
                <a:cs typeface="Phosphate Inline" panose="02000506050000020004" pitchFamily="2" charset="77"/>
              </a:rPr>
              <a:t>LA PAROLA ILLUMINA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="" xmlns:a16="http://schemas.microsoft.com/office/drawing/2014/main" id="{1BB5D50D-C8A1-42F6-8092-4DC664073548}"/>
              </a:ext>
            </a:extLst>
          </p:cNvPr>
          <p:cNvSpPr txBox="1"/>
          <p:nvPr/>
        </p:nvSpPr>
        <p:spPr>
          <a:xfrm>
            <a:off x="1907704" y="1916832"/>
            <a:ext cx="6289256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it-IT" sz="1800" dirty="0">
                <a:solidFill>
                  <a:schemeClr val="bg1"/>
                </a:solidFill>
              </a:rPr>
              <a:t> LA  PAROLA: Mc 15, 21-37 </a:t>
            </a:r>
            <a:r>
              <a:rPr lang="it-IT" dirty="0">
                <a:solidFill>
                  <a:schemeClr val="bg1"/>
                </a:solidFill>
              </a:rPr>
              <a:t>(</a:t>
            </a:r>
            <a:r>
              <a:rPr lang="it-IT" dirty="0">
                <a:solidFill>
                  <a:schemeClr val="bg1"/>
                </a:solidFill>
                <a:hlinkClick r:id="rId3" action="ppaction://hlinkfile"/>
              </a:rPr>
              <a:t>Allegato 4</a:t>
            </a:r>
            <a:r>
              <a:rPr lang="it-IT" dirty="0">
                <a:solidFill>
                  <a:schemeClr val="bg1"/>
                </a:solidFill>
              </a:rPr>
              <a:t>)</a:t>
            </a:r>
          </a:p>
          <a:p>
            <a:pPr marL="285750" indent="-285750">
              <a:buFont typeface="Arial" pitchFamily="34" charset="0"/>
              <a:buChar char="•"/>
            </a:pPr>
            <a:endParaRPr lang="it-IT" sz="1800" dirty="0">
              <a:solidFill>
                <a:schemeClr val="bg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endParaRPr lang="it-IT" sz="1800" dirty="0">
              <a:solidFill>
                <a:schemeClr val="bg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it-IT" sz="1800" dirty="0">
                <a:solidFill>
                  <a:schemeClr val="bg1"/>
                </a:solidFill>
              </a:rPr>
              <a:t>COMMENTO AL VANGELO </a:t>
            </a:r>
          </a:p>
          <a:p>
            <a:pPr marL="285750" indent="-285750">
              <a:buFont typeface="Arial" pitchFamily="34" charset="0"/>
              <a:buChar char="•"/>
            </a:pPr>
            <a:endParaRPr lang="it-IT" dirty="0">
              <a:solidFill>
                <a:schemeClr val="bg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endParaRPr lang="it-IT" sz="1800" dirty="0">
              <a:solidFill>
                <a:schemeClr val="bg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it-IT" sz="1800" dirty="0">
                <a:solidFill>
                  <a:schemeClr val="bg1"/>
                </a:solidFill>
              </a:rPr>
              <a:t>CHE COSA DICE LA PAROLA </a:t>
            </a:r>
            <a:r>
              <a:rPr lang="it-IT" dirty="0">
                <a:solidFill>
                  <a:schemeClr val="bg1"/>
                </a:solidFill>
              </a:rPr>
              <a:t>A</a:t>
            </a:r>
            <a:r>
              <a:rPr lang="it-IT" sz="1800" dirty="0">
                <a:solidFill>
                  <a:schemeClr val="bg1"/>
                </a:solidFill>
              </a:rPr>
              <a:t>LLA MIA VITA  </a:t>
            </a:r>
            <a:r>
              <a:rPr lang="it-IT" dirty="0">
                <a:solidFill>
                  <a:schemeClr val="bg1"/>
                </a:solidFill>
              </a:rPr>
              <a:t>(</a:t>
            </a:r>
            <a:r>
              <a:rPr lang="it-IT" dirty="0">
                <a:solidFill>
                  <a:schemeClr val="bg1"/>
                </a:solidFill>
                <a:hlinkClick r:id="rId4" action="ppaction://hlinkfile"/>
              </a:rPr>
              <a:t>Allegato 5</a:t>
            </a:r>
            <a:r>
              <a:rPr lang="it-IT" dirty="0">
                <a:solidFill>
                  <a:schemeClr val="bg1"/>
                </a:solidFill>
              </a:rPr>
              <a:t>)</a:t>
            </a:r>
          </a:p>
          <a:p>
            <a:endParaRPr lang="it-IT" dirty="0">
              <a:solidFill>
                <a:schemeClr val="bg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endParaRPr lang="it-IT" dirty="0">
              <a:solidFill>
                <a:schemeClr val="bg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it-IT" sz="1800" dirty="0">
                <a:solidFill>
                  <a:schemeClr val="bg1"/>
                </a:solidFill>
              </a:rPr>
              <a:t>COSA DICE LA PAROLA DELLA MIA VITA</a:t>
            </a:r>
            <a:r>
              <a:rPr lang="it-IT" dirty="0">
                <a:solidFill>
                  <a:schemeClr val="bg1"/>
                </a:solidFill>
              </a:rPr>
              <a:t> (</a:t>
            </a:r>
            <a:r>
              <a:rPr lang="it-IT" dirty="0">
                <a:solidFill>
                  <a:schemeClr val="bg1"/>
                </a:solidFill>
                <a:hlinkClick r:id="rId5" action="ppaction://hlinkfile"/>
              </a:rPr>
              <a:t>Allegato 6</a:t>
            </a:r>
            <a:r>
              <a:rPr lang="it-IT" dirty="0">
                <a:solidFill>
                  <a:schemeClr val="bg1"/>
                </a:solidFill>
              </a:rPr>
              <a:t>)</a:t>
            </a:r>
          </a:p>
          <a:p>
            <a:pPr marL="285750" indent="-285750">
              <a:buFont typeface="Arial" pitchFamily="34" charset="0"/>
              <a:buChar char="•"/>
            </a:pPr>
            <a:endParaRPr lang="it-IT" dirty="0">
              <a:solidFill>
                <a:schemeClr val="bg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it-IT" dirty="0">
                <a:solidFill>
                  <a:schemeClr val="bg1"/>
                </a:solidFill>
              </a:rPr>
              <a:t>COSA DICE LA PAROLA DELLA NOSTRA VITA (</a:t>
            </a:r>
            <a:r>
              <a:rPr lang="it-IT" dirty="0">
                <a:solidFill>
                  <a:schemeClr val="bg1"/>
                </a:solidFill>
                <a:hlinkClick r:id="rId5" action="ppaction://hlinkfile"/>
              </a:rPr>
              <a:t>Allegato 6</a:t>
            </a:r>
            <a:r>
              <a:rPr lang="it-IT" dirty="0">
                <a:solidFill>
                  <a:schemeClr val="bg1"/>
                </a:solidFill>
              </a:rPr>
              <a:t>)</a:t>
            </a:r>
            <a:endParaRPr lang="it-IT" sz="1800" dirty="0">
              <a:solidFill>
                <a:schemeClr val="bg1"/>
              </a:solidFill>
            </a:endParaRPr>
          </a:p>
          <a:p>
            <a:endParaRPr lang="it-IT" sz="18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800" dirty="0">
                <a:solidFill>
                  <a:schemeClr val="bg1"/>
                </a:solidFill>
              </a:rPr>
              <a:t>COSA DICE LA MIA VITA ALLA PAROLA  </a:t>
            </a:r>
            <a:r>
              <a:rPr lang="it-IT" dirty="0">
                <a:solidFill>
                  <a:schemeClr val="bg1"/>
                </a:solidFill>
              </a:rPr>
              <a:t>(</a:t>
            </a:r>
            <a:r>
              <a:rPr lang="it-IT" dirty="0">
                <a:solidFill>
                  <a:schemeClr val="bg1"/>
                </a:solidFill>
                <a:hlinkClick r:id="rId5" action="ppaction://hlinkfile"/>
              </a:rPr>
              <a:t>Allegato 6</a:t>
            </a:r>
            <a:r>
              <a:rPr lang="it-IT" dirty="0">
                <a:solidFill>
                  <a:schemeClr val="bg1"/>
                </a:solidFill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Chiara\Desktop\da corpo a corpo - Cop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265801" cy="6858000"/>
          </a:xfrm>
          <a:prstGeom prst="rect">
            <a:avLst/>
          </a:prstGeom>
          <a:noFill/>
        </p:spPr>
      </p:pic>
      <p:sp>
        <p:nvSpPr>
          <p:cNvPr id="3" name="Titolo 1">
            <a:extLst>
              <a:ext uri="{FF2B5EF4-FFF2-40B4-BE49-F238E27FC236}">
                <a16:creationId xmlns="" xmlns:a16="http://schemas.microsoft.com/office/drawing/2014/main" id="{3928DA7D-BFC8-914C-AAB5-E29A4E903E6F}"/>
              </a:ext>
            </a:extLst>
          </p:cNvPr>
          <p:cNvSpPr txBox="1">
            <a:spLocks/>
          </p:cNvSpPr>
          <p:nvPr/>
        </p:nvSpPr>
        <p:spPr>
          <a:xfrm>
            <a:off x="1619672" y="476672"/>
            <a:ext cx="7219576" cy="10751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dirty="0">
                <a:solidFill>
                  <a:schemeClr val="bg1"/>
                </a:solidFill>
                <a:cs typeface="Phosphate Inline" panose="02000506050000020004" pitchFamily="2" charset="77"/>
              </a:rPr>
              <a:t>LA VITA CAMBIA</a:t>
            </a:r>
          </a:p>
          <a:p>
            <a:pPr algn="ctr"/>
            <a:endParaRPr lang="it-IT" dirty="0">
              <a:solidFill>
                <a:schemeClr val="bg1"/>
              </a:solidFill>
              <a:cs typeface="Phosphate Inline" panose="02000506050000020004" pitchFamily="2" charset="77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="" xmlns:a16="http://schemas.microsoft.com/office/drawing/2014/main" id="{B6C6A7B1-7DB5-4FB1-872F-073E28196562}"/>
              </a:ext>
            </a:extLst>
          </p:cNvPr>
          <p:cNvSpPr txBox="1"/>
          <p:nvPr/>
        </p:nvSpPr>
        <p:spPr>
          <a:xfrm>
            <a:off x="1619672" y="1484784"/>
            <a:ext cx="721957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/>
              <a:t>Esercizio di Laicità:</a:t>
            </a:r>
          </a:p>
          <a:p>
            <a:pPr algn="just"/>
            <a:r>
              <a:rPr lang="it-IT" dirty="0"/>
              <a:t>A partire dalla Parola, che presenta Gesù mentre risponde al male ricevuto con l’abbraccio del silenzio  e in questo modo, </a:t>
            </a:r>
            <a:r>
              <a:rPr lang="it-IT" dirty="0" smtClean="0"/>
              <a:t>«ama </a:t>
            </a:r>
            <a:r>
              <a:rPr lang="it-IT" dirty="0"/>
              <a:t>fino alla fine», appuntiamo sul taccuino situazioni di male che stiamo subendo e che oggi non riusciamo ad affrontare nella logica dell’amore, e individuiamo passi concreti per imparare a rispondere con il silenzio, a sopportare con pazienza come modalità concreta attraverso cui crescere nella capacità di amare</a:t>
            </a:r>
            <a:r>
              <a:rPr lang="it-IT" dirty="0" smtClean="0"/>
              <a:t>.</a:t>
            </a:r>
          </a:p>
          <a:p>
            <a:pPr algn="r"/>
            <a:r>
              <a:rPr lang="it-IT" dirty="0" smtClean="0">
                <a:hlinkClick r:id="rId3" action="ppaction://hlinkfile"/>
              </a:rPr>
              <a:t>ALLEGATO 7</a:t>
            </a:r>
            <a:r>
              <a:rPr lang="it-IT" dirty="0" smtClean="0"/>
              <a:t> - Approfondimento</a:t>
            </a:r>
            <a:endParaRPr lang="it-IT" dirty="0"/>
          </a:p>
          <a:p>
            <a:endParaRPr lang="it-IT" dirty="0"/>
          </a:p>
          <a:p>
            <a:r>
              <a:rPr lang="it-IT" b="1" dirty="0"/>
              <a:t>Esercizio di Popolarità:</a:t>
            </a:r>
          </a:p>
          <a:p>
            <a:pPr algn="just"/>
            <a:r>
              <a:rPr lang="it-IT" dirty="0"/>
              <a:t>Nel suo magistero, papa Francesco ha ripetuto più volte l’invito a non avere paura di abbracciare i confini e le frontiere, integrando le differenze con rispetto e creatività. Organizziamo nella nostra </a:t>
            </a:r>
            <a:r>
              <a:rPr lang="it-IT" dirty="0" smtClean="0"/>
              <a:t>Unità Pastorale </a:t>
            </a:r>
            <a:r>
              <a:rPr lang="it-IT" dirty="0"/>
              <a:t>un incontro con la Caritas per esempio…</a:t>
            </a:r>
          </a:p>
          <a:p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Chiara\Desktop\da corpo a corpo - Cop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265801" cy="6858000"/>
          </a:xfrm>
          <a:prstGeom prst="rect">
            <a:avLst/>
          </a:prstGeom>
          <a:noFill/>
        </p:spPr>
      </p:pic>
      <p:sp>
        <p:nvSpPr>
          <p:cNvPr id="3" name="Titolo 1">
            <a:extLst>
              <a:ext uri="{FF2B5EF4-FFF2-40B4-BE49-F238E27FC236}">
                <a16:creationId xmlns="" xmlns:a16="http://schemas.microsoft.com/office/drawing/2014/main" id="{3928DA7D-BFC8-914C-AAB5-E29A4E903E6F}"/>
              </a:ext>
            </a:extLst>
          </p:cNvPr>
          <p:cNvSpPr txBox="1">
            <a:spLocks/>
          </p:cNvSpPr>
          <p:nvPr/>
        </p:nvSpPr>
        <p:spPr>
          <a:xfrm>
            <a:off x="1643042" y="142852"/>
            <a:ext cx="7219576" cy="1235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dirty="0">
                <a:solidFill>
                  <a:schemeClr val="bg1"/>
                </a:solidFill>
                <a:cs typeface="Phosphate Inline" panose="02000506050000020004" pitchFamily="2" charset="77"/>
              </a:rPr>
              <a:t>RIFLESSI DELLA CULTURA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="" xmlns:a16="http://schemas.microsoft.com/office/drawing/2014/main" id="{962A704D-6379-4EA7-B740-78ABEFADE620}"/>
              </a:ext>
            </a:extLst>
          </p:cNvPr>
          <p:cNvSpPr txBox="1"/>
          <p:nvPr/>
        </p:nvSpPr>
        <p:spPr>
          <a:xfrm>
            <a:off x="1691680" y="1124744"/>
            <a:ext cx="6696744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MUSICA E VIDEO: </a:t>
            </a:r>
            <a:r>
              <a:rPr lang="it-IT" dirty="0">
                <a:hlinkClick r:id="rId3"/>
              </a:rPr>
              <a:t>https://www.youtube.com/watch?v=3ohyof6xDN4</a:t>
            </a:r>
            <a:endParaRPr lang="it-IT" dirty="0"/>
          </a:p>
          <a:p>
            <a:endParaRPr lang="it-IT" dirty="0"/>
          </a:p>
          <a:p>
            <a:r>
              <a:rPr lang="it-IT" dirty="0"/>
              <a:t>CANZONI:</a:t>
            </a:r>
          </a:p>
          <a:p>
            <a:r>
              <a:rPr lang="it-IT" dirty="0"/>
              <a:t> Ron, Un abbraccio unico – 2014</a:t>
            </a:r>
          </a:p>
          <a:p>
            <a:r>
              <a:rPr lang="it-IT" dirty="0">
                <a:hlinkClick r:id="rId3"/>
              </a:rPr>
              <a:t>https://www.youtube.com/watch?v=Yx0aEMcNVxU&amp;feature=share</a:t>
            </a:r>
            <a:r>
              <a:rPr lang="it-IT" dirty="0"/>
              <a:t> </a:t>
            </a:r>
          </a:p>
          <a:p>
            <a:endParaRPr lang="it-IT" dirty="0"/>
          </a:p>
          <a:p>
            <a:r>
              <a:rPr lang="it-IT" dirty="0" err="1"/>
              <a:t>RnS</a:t>
            </a:r>
            <a:r>
              <a:rPr lang="it-IT" dirty="0"/>
              <a:t>, Abbracciami 2013 </a:t>
            </a:r>
          </a:p>
          <a:p>
            <a:r>
              <a:rPr lang="it-IT" dirty="0">
                <a:hlinkClick r:id="rId3"/>
              </a:rPr>
              <a:t>https://www.youtube.com/watch?v=c_jr5UXoyiM</a:t>
            </a:r>
            <a:r>
              <a:rPr lang="it-IT" dirty="0"/>
              <a:t> </a:t>
            </a:r>
          </a:p>
          <a:p>
            <a:endParaRPr lang="it-IT" dirty="0"/>
          </a:p>
          <a:p>
            <a:r>
              <a:rPr lang="it-IT" dirty="0"/>
              <a:t>FILM:</a:t>
            </a:r>
          </a:p>
          <a:p>
            <a:r>
              <a:rPr lang="it-IT" dirty="0"/>
              <a:t>Tutto il mio folle amore, di G. </a:t>
            </a:r>
            <a:r>
              <a:rPr lang="it-IT" dirty="0" err="1"/>
              <a:t>Salvadores</a:t>
            </a:r>
            <a:r>
              <a:rPr lang="it-IT" dirty="0"/>
              <a:t>, Italia 2019</a:t>
            </a:r>
          </a:p>
          <a:p>
            <a:endParaRPr lang="it-IT" dirty="0"/>
          </a:p>
          <a:p>
            <a:r>
              <a:rPr lang="it-IT" dirty="0"/>
              <a:t>LIBRI: </a:t>
            </a:r>
          </a:p>
          <a:p>
            <a:r>
              <a:rPr lang="it-IT" dirty="0"/>
              <a:t>D. </a:t>
            </a:r>
            <a:r>
              <a:rPr lang="it-IT" dirty="0" err="1"/>
              <a:t>Grossman</a:t>
            </a:r>
            <a:r>
              <a:rPr lang="it-IT" dirty="0"/>
              <a:t>, L’abbraccio, Mondadori, Milano 2010</a:t>
            </a:r>
          </a:p>
          <a:p>
            <a:r>
              <a:rPr lang="it-IT" dirty="0"/>
              <a:t>V. </a:t>
            </a:r>
            <a:r>
              <a:rPr lang="it-IT" dirty="0" err="1"/>
              <a:t>Andreoli</a:t>
            </a:r>
            <a:r>
              <a:rPr lang="it-IT" dirty="0"/>
              <a:t>, Beata solitudine. Il potere del silenzio, Piemme, Milano 2018</a:t>
            </a:r>
          </a:p>
          <a:p>
            <a:endParaRPr lang="it-IT" dirty="0"/>
          </a:p>
          <a:p>
            <a:r>
              <a:rPr lang="it-IT" dirty="0"/>
              <a:t>ARTE: </a:t>
            </a:r>
          </a:p>
          <a:p>
            <a:r>
              <a:rPr lang="it-IT" dirty="0"/>
              <a:t>G. Klimt, L’abbraccio, 1950-09, Museo delle arti applicate (Vienna)</a:t>
            </a:r>
          </a:p>
        </p:txBody>
      </p:sp>
    </p:spTree>
    <p:extLst>
      <p:ext uri="{BB962C8B-B14F-4D97-AF65-F5344CB8AC3E}">
        <p14:creationId xmlns:p14="http://schemas.microsoft.com/office/powerpoint/2010/main" val="4051319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Chiara\Desktop\da corpo a corpo - Cop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265801" cy="6858000"/>
          </a:xfrm>
          <a:prstGeom prst="rect">
            <a:avLst/>
          </a:prstGeom>
          <a:noFill/>
        </p:spPr>
      </p:pic>
      <p:sp>
        <p:nvSpPr>
          <p:cNvPr id="3" name="Titolo 1">
            <a:extLst>
              <a:ext uri="{FF2B5EF4-FFF2-40B4-BE49-F238E27FC236}">
                <a16:creationId xmlns="" xmlns:a16="http://schemas.microsoft.com/office/drawing/2014/main" id="{3928DA7D-BFC8-914C-AAB5-E29A4E903E6F}"/>
              </a:ext>
            </a:extLst>
          </p:cNvPr>
          <p:cNvSpPr txBox="1">
            <a:spLocks/>
          </p:cNvSpPr>
          <p:nvPr/>
        </p:nvSpPr>
        <p:spPr>
          <a:xfrm>
            <a:off x="3431557" y="0"/>
            <a:ext cx="3642546" cy="1053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dirty="0">
                <a:solidFill>
                  <a:schemeClr val="bg1"/>
                </a:solidFill>
                <a:cs typeface="Phosphate Inline" panose="02000506050000020004" pitchFamily="2" charset="77"/>
              </a:rPr>
              <a:t>IN PREGHIERA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="" xmlns:a16="http://schemas.microsoft.com/office/drawing/2014/main" id="{FB401B15-D820-4577-8A2A-6525DACB33C9}"/>
              </a:ext>
            </a:extLst>
          </p:cNvPr>
          <p:cNvSpPr txBox="1"/>
          <p:nvPr/>
        </p:nvSpPr>
        <p:spPr>
          <a:xfrm>
            <a:off x="1544418" y="760690"/>
            <a:ext cx="7416824" cy="667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Salmo 22</a:t>
            </a:r>
          </a:p>
          <a:p>
            <a:pPr algn="l">
              <a:spcAft>
                <a:spcPts val="0"/>
              </a:spcAft>
            </a:pPr>
            <a:r>
              <a:rPr lang="it-IT" sz="1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Dio mio, Dio mio, perché mi hai abbandonato?</a:t>
            </a:r>
            <a:endParaRPr lang="it-IT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l">
              <a:spcAft>
                <a:spcPts val="0"/>
              </a:spcAft>
            </a:pPr>
            <a:r>
              <a:rPr lang="it-IT" sz="1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Lontane dalla mia salvezza le parole del mio grido!</a:t>
            </a:r>
            <a:endParaRPr lang="it-IT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l">
              <a:spcAft>
                <a:spcPts val="0"/>
              </a:spcAft>
            </a:pPr>
            <a:r>
              <a:rPr lang="it-IT" sz="1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Mio Dio, grido di giorno e non rispondi;</a:t>
            </a:r>
            <a:endParaRPr lang="it-IT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l">
              <a:spcAft>
                <a:spcPts val="0"/>
              </a:spcAft>
            </a:pPr>
            <a:r>
              <a:rPr lang="it-IT" sz="1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di notte, e non c'è tregua per me.</a:t>
            </a:r>
            <a:endParaRPr lang="it-IT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l">
              <a:spcAft>
                <a:spcPts val="0"/>
              </a:spcAft>
            </a:pPr>
            <a:r>
              <a:rPr lang="it-IT" sz="1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 </a:t>
            </a:r>
            <a:endParaRPr lang="it-IT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l">
              <a:spcAft>
                <a:spcPts val="0"/>
              </a:spcAft>
            </a:pPr>
            <a:r>
              <a:rPr lang="it-IT" sz="1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In te confidarono i nostri padri,</a:t>
            </a:r>
            <a:endParaRPr lang="it-IT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l">
              <a:spcAft>
                <a:spcPts val="0"/>
              </a:spcAft>
            </a:pPr>
            <a:r>
              <a:rPr lang="it-IT" sz="1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confidarono e tu li liberasti;</a:t>
            </a:r>
            <a:endParaRPr lang="it-IT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l">
              <a:spcAft>
                <a:spcPts val="0"/>
              </a:spcAft>
            </a:pPr>
            <a:r>
              <a:rPr lang="it-IT" sz="1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 te gridarono e furono salvati,</a:t>
            </a:r>
            <a:endParaRPr lang="it-IT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l">
              <a:spcAft>
                <a:spcPts val="0"/>
              </a:spcAft>
            </a:pPr>
            <a:r>
              <a:rPr lang="it-IT" sz="1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in te confidarono e non rimasero delusi.</a:t>
            </a:r>
            <a:endParaRPr lang="it-IT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l">
              <a:spcAft>
                <a:spcPts val="0"/>
              </a:spcAft>
            </a:pPr>
            <a:r>
              <a:rPr lang="it-IT" sz="1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 </a:t>
            </a:r>
            <a:endParaRPr lang="it-IT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l">
              <a:spcAft>
                <a:spcPts val="0"/>
              </a:spcAft>
            </a:pPr>
            <a:r>
              <a:rPr lang="it-IT" sz="1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Sei proprio tu che mi hai tratto dal grembo,</a:t>
            </a:r>
            <a:endParaRPr lang="it-IT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l">
              <a:spcAft>
                <a:spcPts val="0"/>
              </a:spcAft>
            </a:pPr>
            <a:r>
              <a:rPr lang="it-IT" sz="1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mi hai affidato al seno di mia madre.</a:t>
            </a:r>
            <a:endParaRPr lang="it-IT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l">
              <a:spcAft>
                <a:spcPts val="0"/>
              </a:spcAft>
            </a:pPr>
            <a:r>
              <a:rPr lang="it-IT" sz="1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 </a:t>
            </a:r>
            <a:endParaRPr lang="it-IT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l">
              <a:spcAft>
                <a:spcPts val="0"/>
              </a:spcAft>
            </a:pPr>
            <a:r>
              <a:rPr lang="it-IT" sz="1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Non stare lontano da me,</a:t>
            </a:r>
            <a:endParaRPr lang="it-IT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l">
              <a:spcAft>
                <a:spcPts val="0"/>
              </a:spcAft>
            </a:pPr>
            <a:r>
              <a:rPr lang="it-IT" sz="1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perché l'angoscia è vicina e non c'è chi mi aiuti.</a:t>
            </a:r>
            <a:endParaRPr lang="it-IT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l">
              <a:spcAft>
                <a:spcPts val="0"/>
              </a:spcAft>
            </a:pPr>
            <a:r>
              <a:rPr lang="it-IT" sz="1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Libera dalla spada la mia vita,</a:t>
            </a:r>
            <a:endParaRPr lang="it-IT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l">
              <a:spcAft>
                <a:spcPts val="0"/>
              </a:spcAft>
            </a:pPr>
            <a:r>
              <a:rPr lang="it-IT" sz="1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dalle zampe del cane l'unico mio bene.</a:t>
            </a:r>
            <a:endParaRPr lang="it-IT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it-IT" sz="14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r>
              <a:rPr lang="it-IT" sz="1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Lodate il Signore, voi suoi fedeli,</a:t>
            </a:r>
            <a:endParaRPr lang="it-IT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l">
              <a:spcAft>
                <a:spcPts val="0"/>
              </a:spcAft>
            </a:pPr>
            <a:r>
              <a:rPr lang="it-IT" sz="1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gli dia gloria tutta la discendenza di Giacobbe,</a:t>
            </a:r>
            <a:endParaRPr lang="it-IT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l">
              <a:spcAft>
                <a:spcPts val="0"/>
              </a:spcAft>
            </a:pPr>
            <a:r>
              <a:rPr lang="it-IT" sz="1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lo tema tutta la discendenza d'Israele;</a:t>
            </a:r>
            <a:endParaRPr lang="it-IT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l">
              <a:spcAft>
                <a:spcPts val="0"/>
              </a:spcAft>
            </a:pPr>
            <a:r>
              <a:rPr lang="it-IT" sz="1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</a:t>
            </a:r>
            <a:endParaRPr lang="it-IT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l">
              <a:spcAft>
                <a:spcPts val="0"/>
              </a:spcAft>
            </a:pPr>
            <a:r>
              <a:rPr lang="it-IT" sz="1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perché egli non ha disprezzato</a:t>
            </a:r>
            <a:endParaRPr lang="it-IT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l">
              <a:spcAft>
                <a:spcPts val="0"/>
              </a:spcAft>
            </a:pPr>
            <a:r>
              <a:rPr lang="it-IT" sz="1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né disdegnato l'afflizione del povero,</a:t>
            </a:r>
            <a:endParaRPr lang="it-IT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l">
              <a:spcAft>
                <a:spcPts val="0"/>
              </a:spcAft>
            </a:pPr>
            <a:r>
              <a:rPr lang="it-IT" sz="1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il proprio volto non gli ha nascosto</a:t>
            </a:r>
            <a:endParaRPr lang="it-IT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l">
              <a:spcAft>
                <a:spcPts val="0"/>
              </a:spcAft>
            </a:pPr>
            <a:r>
              <a:rPr lang="it-IT" sz="1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ma ha ascoltato il suo grido di aiuto.</a:t>
            </a:r>
            <a:endParaRPr lang="it-IT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endParaRPr lang="it-IT" sz="1400" dirty="0"/>
          </a:p>
          <a:p>
            <a:endParaRPr lang="it-IT" sz="1400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23061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1584</TotalTime>
  <Words>637</Words>
  <Application>Microsoft Office PowerPoint</Application>
  <PresentationFormat>Presentazione su schermo (4:3)</PresentationFormat>
  <Paragraphs>108</Paragraphs>
  <Slides>8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8</vt:i4>
      </vt:variant>
    </vt:vector>
  </HeadingPairs>
  <TitlesOfParts>
    <vt:vector size="14" baseType="lpstr">
      <vt:lpstr>Arial</vt:lpstr>
      <vt:lpstr>Calibri</vt:lpstr>
      <vt:lpstr>Phosphate Inline</vt:lpstr>
      <vt:lpstr>Times New Roman</vt:lpstr>
      <vt:lpstr>Wingdings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Utente Windows</dc:creator>
  <cp:lastModifiedBy>Marco Corradini</cp:lastModifiedBy>
  <cp:revision>36</cp:revision>
  <dcterms:created xsi:type="dcterms:W3CDTF">2020-09-02T16:02:43Z</dcterms:created>
  <dcterms:modified xsi:type="dcterms:W3CDTF">2020-10-08T21:23:13Z</dcterms:modified>
</cp:coreProperties>
</file>