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U6w1nQq5Msg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hyperlink" Target="https://www.youtube.com/watch?v=U6w1nQq5Ms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hiara\Desktop\da corpo a corpo - Copia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31472"/>
            <a:ext cx="3981442" cy="2297660"/>
          </a:xfrm>
          <a:prstGeom prst="rect">
            <a:avLst/>
          </a:prstGeom>
          <a:noFill/>
        </p:spPr>
      </p:pic>
      <p:sp>
        <p:nvSpPr>
          <p:cNvPr id="7" name="Sottotitolo 2">
            <a:extLst>
              <a:ext uri="{FF2B5EF4-FFF2-40B4-BE49-F238E27FC236}">
                <a16:creationId xmlns:a16="http://schemas.microsoft.com/office/drawing/2014/main" xmlns="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222" y="285728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chemeClr val="tx1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chemeClr val="tx1"/>
                </a:solidFill>
              </a:rPr>
              <a:t>PER GRUPPO ADULTI  2020/21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xmlns="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1986796" y="5323451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QUINTA TAPPA</a:t>
            </a:r>
          </a:p>
          <a:p>
            <a:r>
              <a:rPr lang="it-IT" dirty="0">
                <a:solidFill>
                  <a:srgbClr val="FF0000"/>
                </a:solidFill>
                <a:latin typeface="+mn-lt"/>
                <a:cs typeface="Phosphate Inline" panose="02000506050000020004" pitchFamily="2" charset="77"/>
              </a:rPr>
              <a:t>MANGIARE</a:t>
            </a:r>
          </a:p>
        </p:txBody>
      </p:sp>
      <p:pic>
        <p:nvPicPr>
          <p:cNvPr id="1030" name="Picture 6" descr="C:\Users\Chiara\Desktop\acadult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4223" y="247646"/>
            <a:ext cx="1128951" cy="1681156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4643438" y="1268760"/>
            <a:ext cx="4286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ANNA SEDZIWY, </a:t>
            </a:r>
            <a:r>
              <a:rPr lang="it-IT" sz="1000" i="1" dirty="0"/>
              <a:t>A tavola</a:t>
            </a:r>
          </a:p>
        </p:txBody>
      </p:sp>
      <p:pic>
        <p:nvPicPr>
          <p:cNvPr id="3" name="Immagine 2" descr="Immagine che contiene tavolo, donna, sedendo, decorato&#10;&#10;Descrizione generata automaticamente">
            <a:extLst>
              <a:ext uri="{FF2B5EF4-FFF2-40B4-BE49-F238E27FC236}">
                <a16:creationId xmlns:a16="http://schemas.microsoft.com/office/drawing/2014/main" xmlns="" id="{054EF9B5-9BD3-4D35-8CF4-2057D06197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756" y="1571296"/>
            <a:ext cx="2659628" cy="35071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xmlns="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643174" y="71414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403648" y="1170618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In molte occasioni Gesù mangia con i discepoli, addirittura con la folla e valorizza così questa esperienza del tutto umana, di nutrimento, di convivialità, di comunione. La Chiesa è corpo del Signore, l’Eucarestia è corpo del Signore: mangiando il corpo di Gesù i cristiani diventano suo corpo, comunità dove le differenze sono ricchezza, dove non c’è spazio per divisioni, gelosie e invidie.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430052" y="3068960"/>
            <a:ext cx="7429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dirty="0">
                <a:latin typeface="Comic Sans MS" pitchFamily="66" charset="0"/>
              </a:rPr>
              <a:t>Il gesto del «mangiare» non esprime soltanto l’esigenza della nutrizione, ma da sempre, in ogni cultura umana, attraverso i tempi e le tradizioni, rappresenta un gesto sociale.</a:t>
            </a:r>
          </a:p>
          <a:p>
            <a:pPr algn="r"/>
            <a:r>
              <a:rPr lang="it-IT" sz="1500" dirty="0">
                <a:latin typeface="Comic Sans MS" pitchFamily="66" charset="0"/>
              </a:rPr>
              <a:t>Ci si nutre non solo del cibo, ma della presenza dell’altro, della sua vita, della sua presenza. Sedere a tavola rende tutti uguali: si abbandona quindi il mero gesto dell’assimilazione alimentare, per nutrirci di un cibo spirituale.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1403648" y="4725144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/>
              <a:t>Proviamo a pensare a quanti momenti della nostra vita sono scanditi da un appuntamento importante pranzo/cena:</a:t>
            </a:r>
          </a:p>
          <a:p>
            <a:pPr algn="just"/>
            <a:r>
              <a:rPr lang="it-IT" i="1" dirty="0"/>
              <a:t>il banchetto di nozze, la cena di Natale, il pranzo coi parenti, il pranzo di lavoro, la cena dei colleghi, una </a:t>
            </a:r>
            <a:r>
              <a:rPr lang="it-IT" i="1" dirty="0" err="1"/>
              <a:t>chiaccherata</a:t>
            </a:r>
            <a:r>
              <a:rPr lang="it-IT" i="1" dirty="0"/>
              <a:t> davanti ad un bicchiere, anche solo il caffè al bar… dove il cibo è il pretesto per condividere insieme un momento di vita.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mmaus secondo Köd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24744"/>
            <a:ext cx="2376264" cy="25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xmlns="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643174" y="71414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1403648" y="1458357"/>
            <a:ext cx="4392488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500" dirty="0"/>
              <a:t>Avevo lottato e sofferto tanto per il tuo Regno</a:t>
            </a:r>
          </a:p>
          <a:p>
            <a:pPr algn="just"/>
            <a:r>
              <a:rPr lang="it-IT" sz="1500" dirty="0"/>
              <a:t>quando un giorno, Signore, mi sono ritrovato</a:t>
            </a:r>
          </a:p>
          <a:p>
            <a:pPr algn="just"/>
            <a:r>
              <a:rPr lang="it-IT" sz="1500" dirty="0"/>
              <a:t>schiacciato da forze superiori alle mie,</a:t>
            </a:r>
          </a:p>
          <a:p>
            <a:pPr algn="just"/>
            <a:r>
              <a:rPr lang="it-IT" sz="1500" dirty="0"/>
              <a:t>curvo nel deserto della mia solitudine,</a:t>
            </a:r>
          </a:p>
          <a:p>
            <a:pPr algn="just"/>
            <a:r>
              <a:rPr lang="it-IT" sz="1500" dirty="0"/>
              <a:t>deluso per l’incapacità di amarti,</a:t>
            </a:r>
          </a:p>
          <a:p>
            <a:pPr algn="just"/>
            <a:r>
              <a:rPr lang="it-IT" sz="1500" dirty="0"/>
              <a:t>seduto affranto sul ciglio della strada.</a:t>
            </a:r>
          </a:p>
          <a:p>
            <a:pPr algn="just"/>
            <a:endParaRPr lang="it-IT" sz="1500" dirty="0"/>
          </a:p>
          <a:p>
            <a:pPr algn="just"/>
            <a:r>
              <a:rPr lang="it-IT" sz="1500" dirty="0"/>
              <a:t>Ma all’alba di un nuovo mattino</a:t>
            </a:r>
          </a:p>
          <a:p>
            <a:pPr algn="just"/>
            <a:r>
              <a:rPr lang="it-IT" sz="1500" dirty="0"/>
              <a:t>un pellegrino carico di memorie mi è venuto incontro</a:t>
            </a:r>
          </a:p>
          <a:p>
            <a:pPr algn="just"/>
            <a:r>
              <a:rPr lang="it-IT" sz="1500" dirty="0"/>
              <a:t>e ha posato la sua mano sulla mia spalla</a:t>
            </a:r>
          </a:p>
          <a:p>
            <a:pPr algn="just"/>
            <a:r>
              <a:rPr lang="it-IT" sz="1500" dirty="0"/>
              <a:t>con tenerezza d’amico:</a:t>
            </a:r>
          </a:p>
          <a:p>
            <a:pPr algn="just"/>
            <a:r>
              <a:rPr lang="it-IT" sz="1500" dirty="0"/>
              <a:t>«Se sei stanco appoggiati a me – mi ha detto – </a:t>
            </a:r>
          </a:p>
          <a:p>
            <a:pPr algn="just"/>
            <a:r>
              <a:rPr lang="it-IT" sz="1500" dirty="0"/>
              <a:t>e se hai fame mangia il mio pane custodito per te.</a:t>
            </a:r>
          </a:p>
          <a:p>
            <a:pPr algn="just"/>
            <a:r>
              <a:rPr lang="it-IT" sz="1500" dirty="0"/>
              <a:t>E ho pure del vino che può rinfrancarti».</a:t>
            </a:r>
          </a:p>
          <a:p>
            <a:pPr algn="just"/>
            <a:endParaRPr lang="it-IT" sz="15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4427984" y="3789040"/>
            <a:ext cx="46085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dirty="0"/>
              <a:t>E in silenzio abbiamo ripreso a camminare</a:t>
            </a:r>
          </a:p>
          <a:p>
            <a:pPr algn="r"/>
            <a:r>
              <a:rPr lang="it-IT" sz="1500" dirty="0"/>
              <a:t>ancora, insieme, fianco a fianco,</a:t>
            </a:r>
          </a:p>
          <a:p>
            <a:pPr algn="r"/>
            <a:r>
              <a:rPr lang="it-IT" sz="1500" dirty="0"/>
              <a:t>il suo passo sincrono col mio.</a:t>
            </a:r>
          </a:p>
          <a:p>
            <a:pPr algn="r"/>
            <a:r>
              <a:rPr lang="it-IT" sz="1500" dirty="0"/>
              <a:t>E poi, all’orecchio, ad un tratto, mi ha sussurrato:</a:t>
            </a:r>
          </a:p>
          <a:p>
            <a:pPr algn="r"/>
            <a:r>
              <a:rPr lang="it-IT" sz="1500" dirty="0"/>
              <a:t>«Non abbandonare mai il sentiero della verità e della pace,</a:t>
            </a:r>
          </a:p>
          <a:p>
            <a:pPr algn="r"/>
            <a:r>
              <a:rPr lang="it-IT" sz="1500" dirty="0"/>
              <a:t>della giustizia e dell’amore.</a:t>
            </a:r>
          </a:p>
          <a:p>
            <a:pPr algn="r"/>
            <a:r>
              <a:rPr lang="it-IT" sz="1500" dirty="0"/>
              <a:t>Io sarò sempre con te».</a:t>
            </a:r>
          </a:p>
          <a:p>
            <a:pPr algn="r"/>
            <a:endParaRPr lang="it-IT" sz="1500" dirty="0"/>
          </a:p>
          <a:p>
            <a:pPr algn="r"/>
            <a:r>
              <a:rPr lang="it-IT" sz="1500" dirty="0"/>
              <a:t>Come un angelo sei andato via, Signore,</a:t>
            </a:r>
          </a:p>
          <a:p>
            <a:pPr algn="r"/>
            <a:r>
              <a:rPr lang="it-IT" sz="1500" dirty="0"/>
              <a:t>ma sento ancora la tua mano sulla mia spalla</a:t>
            </a:r>
          </a:p>
          <a:p>
            <a:pPr algn="r"/>
            <a:r>
              <a:rPr lang="it-IT" sz="1500" dirty="0"/>
              <a:t>e il tuo passo accanto  al mio.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067944" y="1052736"/>
            <a:ext cx="198022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b="1" dirty="0"/>
              <a:t>In preghiera</a:t>
            </a:r>
          </a:p>
        </p:txBody>
      </p:sp>
    </p:spTree>
    <p:extLst>
      <p:ext uri="{BB962C8B-B14F-4D97-AF65-F5344CB8AC3E}">
        <p14:creationId xmlns:p14="http://schemas.microsoft.com/office/powerpoint/2010/main" val="5557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463" y="5743590"/>
            <a:ext cx="609017" cy="853762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6137047"/>
            <a:ext cx="429500" cy="475878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64" y="5296551"/>
            <a:ext cx="840496" cy="840496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363" y="4935401"/>
            <a:ext cx="864096" cy="564531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04" y="5644791"/>
            <a:ext cx="492256" cy="492256"/>
          </a:xfrm>
          <a:prstGeom prst="rect">
            <a:avLst/>
          </a:prstGeom>
        </p:spPr>
      </p:pic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1643042" y="71414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SI RACCONTA</a:t>
            </a:r>
          </a:p>
        </p:txBody>
      </p:sp>
      <p:sp>
        <p:nvSpPr>
          <p:cNvPr id="4" name="AutoShape 2" descr="Troisi, il caffè e la solitudine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1403648" y="1307090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In questo spezzone del film </a:t>
            </a:r>
            <a:r>
              <a:rPr lang="it-IT" sz="1600" i="1" dirty="0"/>
              <a:t>SCUSATE IL RITARDO</a:t>
            </a:r>
            <a:r>
              <a:rPr lang="it-IT" sz="1600" dirty="0"/>
              <a:t> di Massimo </a:t>
            </a:r>
            <a:r>
              <a:rPr lang="it-IT" sz="1600" dirty="0" err="1"/>
              <a:t>Troisi</a:t>
            </a:r>
            <a:r>
              <a:rPr lang="it-IT" sz="1600" dirty="0"/>
              <a:t>, i protagonisti scoprono che il padrone di casa possiede solo una caffettiera «da uno» e una sola tazzina, come se non pensasse neppure di avere mai un ospite a cui offrire un caffè.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652120" y="2972594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u="sng" dirty="0">
                <a:hlinkClick r:id="rId9"/>
              </a:rPr>
              <a:t>https://www.youtube.com/watch?v=U6w1nQq5Msg</a:t>
            </a:r>
            <a:endParaRPr lang="it-IT" sz="12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647255" y="5229200"/>
            <a:ext cx="6903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i="1" dirty="0"/>
              <a:t>Esercizio: trova l’intruso</a:t>
            </a:r>
          </a:p>
          <a:p>
            <a:pPr algn="just"/>
            <a:r>
              <a:rPr lang="it-IT" sz="1600" i="1" dirty="0"/>
              <a:t>	Esercizio: il tempo e il tiranno</a:t>
            </a:r>
          </a:p>
          <a:p>
            <a:pPr algn="just"/>
            <a:r>
              <a:rPr lang="it-IT" sz="1600" i="1" dirty="0"/>
              <a:t>		Esercizio: lo specchio</a:t>
            </a:r>
          </a:p>
          <a:p>
            <a:pPr algn="just"/>
            <a:r>
              <a:rPr lang="it-IT" sz="1600" i="1" dirty="0"/>
              <a:t>			Esercizio: in vino </a:t>
            </a:r>
            <a:r>
              <a:rPr lang="it-IT" sz="1600" i="1" dirty="0" err="1"/>
              <a:t>veritas</a:t>
            </a:r>
            <a:endParaRPr lang="it-IT" sz="1600" i="1" dirty="0"/>
          </a:p>
          <a:p>
            <a:pPr algn="just"/>
            <a:r>
              <a:rPr lang="it-IT" sz="1600" i="1" dirty="0"/>
              <a:t>				Esercizio: e ora … sparecchiamo!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462795" y="3429001"/>
            <a:ext cx="7272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Partendo dall’idea sociologica del pranzo come esperienza sociale di relazione, pensiamo alla nostra esperienza di nutrimento dell’anima, di accoglienza dell’altro, di crescita personale, di fiducia nel prossimo. </a:t>
            </a:r>
          </a:p>
          <a:p>
            <a:pPr algn="just"/>
            <a:r>
              <a:rPr lang="it-IT" sz="1600" dirty="0"/>
              <a:t>Possiamo anche traslare il concetto dal pranzo ad altri momenti di vita comunitaria, sia personale sia parrocchiale.</a:t>
            </a:r>
          </a:p>
        </p:txBody>
      </p:sp>
      <p:pic>
        <p:nvPicPr>
          <p:cNvPr id="16" name="U6w1nQq5Msg"/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5868144" y="1043245"/>
            <a:ext cx="3168799" cy="1782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714480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ILLUMINA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403648" y="1196752"/>
            <a:ext cx="7200800" cy="5194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b="1" dirty="0"/>
              <a:t>Dal Vangelo secondo Marco (6,30-44)</a:t>
            </a:r>
            <a:endParaRPr lang="it-IT" dirty="0"/>
          </a:p>
          <a:p>
            <a:pPr algn="just">
              <a:lnSpc>
                <a:spcPct val="80000"/>
              </a:lnSpc>
            </a:pPr>
            <a:r>
              <a:rPr lang="it-IT" dirty="0"/>
              <a:t> </a:t>
            </a:r>
          </a:p>
          <a:p>
            <a:pPr algn="just">
              <a:lnSpc>
                <a:spcPct val="80000"/>
              </a:lnSpc>
            </a:pPr>
            <a:r>
              <a:rPr lang="it-IT" dirty="0"/>
              <a:t>Gli apostoli si riunirono attorno a Gesù e gli riferirono tutto quello che avevano fatto e quello che avevano insegnato. Ed egli disse loro: «Venite in disparte, voi soli, e riposatevi un po'». […] Allora andarono sulla barca verso un luogo deserto, in disparte.</a:t>
            </a:r>
          </a:p>
          <a:p>
            <a:pPr algn="just">
              <a:lnSpc>
                <a:spcPct val="80000"/>
              </a:lnSpc>
            </a:pPr>
            <a:r>
              <a:rPr lang="it-IT" dirty="0"/>
              <a:t>Molti però li videro partire e capirono, e da tutte le città accorsero là a piedi e li precedettero. Sceso dalla barca, egli vide una grande folla, ebbe compassione di loro, perché erano come pecore che non hanno pastore, e si mise a insegnare loro molte cose. Essendosi ormai fatto tardi, gli si avvicinarono i discepoli dicendo: «Il luogo è deserto ed è ormai tardi; congedali, in modo che, andando per  campagne e i villaggi dei dintorni, possano comprarsi da mangiare». Ma egli rispose loro: «Voi stessi date loro da mangiare». Gli dissero: «Dobbiamo andare a comprare duecento denari di pane e dare loro da mangiare?». Ma egli disse loro: «Quanti pani avete? Andate a vedere». Si informarono e dissero: «Cinque, e due pesci». E ordinò loro di farli sedere tutti, a gruppi, sull'erba verde. […] Prese i cinque pani e i due pesci, alzò gli occhi al cielo, recitò la benedizione, spezzò i pani e li dava ai suoi discepoli perché li distribuissero a loro; e divise i due pesci fra tutti. Tutti mangiarono a sazietà, e dei pezzi di pane portarono via dodici ceste piene e quanto restava dei pesci. Quelli che avevano mangiato i pani erano cinquemila uomini.</a:t>
            </a:r>
          </a:p>
          <a:p>
            <a:pPr algn="just">
              <a:lnSpc>
                <a:spcPct val="80000"/>
              </a:lnSpc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714480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ILLUMINA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403648" y="1307090"/>
            <a:ext cx="7416824" cy="5021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sz="1600" b="1" i="1" dirty="0"/>
              <a:t>Cosa dice la Parola alla mia vita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dirty="0"/>
              <a:t>Gesù guarda queste persone come se fossero pecore senza un pastore: sono insieme ma non vivono una coesione comunitaria.</a:t>
            </a:r>
          </a:p>
          <a:p>
            <a:pPr algn="just">
              <a:lnSpc>
                <a:spcPct val="80000"/>
              </a:lnSpc>
            </a:pPr>
            <a:r>
              <a:rPr lang="it-IT" sz="1600" dirty="0"/>
              <a:t>Gli apostoli sono preoccupati per una esigenza primaria: hanno fame.</a:t>
            </a:r>
          </a:p>
          <a:p>
            <a:pPr algn="just">
              <a:lnSpc>
                <a:spcPct val="80000"/>
              </a:lnSpc>
            </a:pPr>
            <a:r>
              <a:rPr lang="it-IT" sz="1600" dirty="0"/>
              <a:t>Gesù li invita a guardare oltre la logica umana: date voi stessi loro da mangiare.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b="1" i="1" dirty="0"/>
              <a:t>Cosa dice la Parola della mia vita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dirty="0"/>
              <a:t>Facendo sedere a piccoli gruppi, si ritorna alla condivisione dei beni: in questo modo mangiare diventa non semplice nutrimento, ma un modo attraverso il quale ci si accoglie reciprocamente.</a:t>
            </a:r>
          </a:p>
          <a:p>
            <a:pPr algn="just">
              <a:lnSpc>
                <a:spcPct val="80000"/>
              </a:lnSpc>
            </a:pPr>
            <a:r>
              <a:rPr lang="it-IT" sz="1600" dirty="0"/>
              <a:t>Oltre la logica umana: nessuno dovrà sentirsi così povero da non poter donare nulla, e nessuno così ricco da non aver bisogno di nulla.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b="1" i="1" dirty="0"/>
              <a:t>Cosa dice la Parola della nostra vita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dirty="0"/>
              <a:t>Raccontiamo la vita illuminata dalla Parola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b="1" i="1" dirty="0"/>
              <a:t>Cosa dice la mia vita alla Parola</a:t>
            </a:r>
          </a:p>
          <a:p>
            <a:pPr algn="just">
              <a:lnSpc>
                <a:spcPct val="80000"/>
              </a:lnSpc>
            </a:pPr>
            <a:endParaRPr lang="it-IT" sz="1600" dirty="0"/>
          </a:p>
          <a:p>
            <a:pPr algn="just">
              <a:lnSpc>
                <a:spcPct val="80000"/>
              </a:lnSpc>
            </a:pPr>
            <a:r>
              <a:rPr lang="it-IT" sz="1600" dirty="0"/>
              <a:t>Utilizziamo le parole del Salmo 23 – Il Signore è il mio pastore</a:t>
            </a:r>
          </a:p>
        </p:txBody>
      </p:sp>
    </p:spTree>
    <p:extLst>
      <p:ext uri="{BB962C8B-B14F-4D97-AF65-F5344CB8AC3E}">
        <p14:creationId xmlns:p14="http://schemas.microsoft.com/office/powerpoint/2010/main" val="203935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460" y="5749380"/>
            <a:ext cx="1157764" cy="847972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276" y="4133902"/>
            <a:ext cx="1110100" cy="1095298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836428"/>
            <a:ext cx="936104" cy="85291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43464"/>
            <a:ext cx="954140" cy="777624"/>
          </a:xfrm>
          <a:prstGeom prst="rect">
            <a:avLst/>
          </a:prstGeom>
        </p:spPr>
      </p:pic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CAMBIA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547664" y="1484784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Partendo dalla prima analisi sul taccuino, chiediamoci come crescere, personalmente, come gruppo e come comunità, nella capacità di fare comunione attraverso la convivialità e l’ospitalità.</a:t>
            </a:r>
          </a:p>
          <a:p>
            <a:pPr algn="just"/>
            <a:r>
              <a:rPr lang="it-IT" sz="1600" dirty="0"/>
              <a:t>Riprendiamo le situazioni reali raccontate.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Interroghiamoci su come incrementare questi aspetti nella comunità.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547664" y="3741130"/>
            <a:ext cx="6903888" cy="190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sz="1600" i="1" dirty="0"/>
              <a:t>Il piatto principale</a:t>
            </a:r>
          </a:p>
          <a:p>
            <a:pPr algn="just">
              <a:lnSpc>
                <a:spcPct val="150000"/>
              </a:lnSpc>
            </a:pPr>
            <a:r>
              <a:rPr lang="it-IT" sz="1600" i="1" dirty="0"/>
              <a:t>	Pensare anziché fare</a:t>
            </a:r>
          </a:p>
          <a:p>
            <a:pPr algn="just">
              <a:lnSpc>
                <a:spcPct val="150000"/>
              </a:lnSpc>
            </a:pPr>
            <a:r>
              <a:rPr lang="it-IT" sz="1600" i="1" dirty="0"/>
              <a:t>		Il buono, il brutto, il cattivo</a:t>
            </a:r>
          </a:p>
          <a:p>
            <a:pPr algn="just">
              <a:lnSpc>
                <a:spcPct val="150000"/>
              </a:lnSpc>
            </a:pPr>
            <a:r>
              <a:rPr lang="it-IT" sz="1600" i="1" dirty="0"/>
              <a:t>			Fare indigestione</a:t>
            </a:r>
          </a:p>
          <a:p>
            <a:pPr algn="just">
              <a:lnSpc>
                <a:spcPct val="150000"/>
              </a:lnSpc>
            </a:pPr>
            <a:r>
              <a:rPr lang="it-IT" sz="1600" i="1" dirty="0"/>
              <a:t>				Un nuovo menù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42" y="4221088"/>
            <a:ext cx="609604" cy="6096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antalessandro.org/wp-content/uploads/2020/05/39F0C826-DB8F-46B9-B30E-03654B176FE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00" y="980728"/>
            <a:ext cx="8832933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 PREGHIERA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004048" y="1025959"/>
            <a:ext cx="4392488" cy="5859425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b="1" dirty="0"/>
              <a:t>Salmo 23</a:t>
            </a:r>
          </a:p>
          <a:p>
            <a:pPr algn="just">
              <a:lnSpc>
                <a:spcPct val="80000"/>
              </a:lnSpc>
            </a:pPr>
            <a:endParaRPr lang="it-IT" dirty="0"/>
          </a:p>
          <a:p>
            <a:pPr>
              <a:lnSpc>
                <a:spcPct val="80000"/>
              </a:lnSpc>
            </a:pPr>
            <a:r>
              <a:rPr lang="it-IT" dirty="0"/>
              <a:t>Il Signore è il mio pastore:</a:t>
            </a:r>
          </a:p>
          <a:p>
            <a:pPr>
              <a:lnSpc>
                <a:spcPct val="80000"/>
              </a:lnSpc>
            </a:pPr>
            <a:r>
              <a:rPr lang="it-IT" dirty="0"/>
              <a:t>non manco di nulla.</a:t>
            </a:r>
          </a:p>
          <a:p>
            <a:pPr>
              <a:lnSpc>
                <a:spcPct val="80000"/>
              </a:lnSpc>
            </a:pPr>
            <a:r>
              <a:rPr lang="it-IT" dirty="0"/>
              <a:t> </a:t>
            </a:r>
          </a:p>
          <a:p>
            <a:pPr>
              <a:lnSpc>
                <a:spcPct val="80000"/>
              </a:lnSpc>
            </a:pPr>
            <a:r>
              <a:rPr lang="it-IT" dirty="0"/>
              <a:t>Su pascoli erbosi mi fa riposare,</a:t>
            </a:r>
          </a:p>
          <a:p>
            <a:pPr>
              <a:lnSpc>
                <a:spcPct val="80000"/>
              </a:lnSpc>
            </a:pPr>
            <a:r>
              <a:rPr lang="it-IT" dirty="0"/>
              <a:t>ad acque tranquille mi conduce.</a:t>
            </a:r>
          </a:p>
          <a:p>
            <a:pPr>
              <a:lnSpc>
                <a:spcPct val="80000"/>
              </a:lnSpc>
            </a:pPr>
            <a:r>
              <a:rPr lang="it-IT" dirty="0"/>
              <a:t> </a:t>
            </a:r>
          </a:p>
          <a:p>
            <a:pPr>
              <a:lnSpc>
                <a:spcPct val="80000"/>
              </a:lnSpc>
            </a:pPr>
            <a:r>
              <a:rPr lang="it-IT" dirty="0"/>
              <a:t>Rinfranca l'anima mia,</a:t>
            </a:r>
          </a:p>
          <a:p>
            <a:pPr>
              <a:lnSpc>
                <a:spcPct val="80000"/>
              </a:lnSpc>
            </a:pPr>
            <a:r>
              <a:rPr lang="it-IT" dirty="0"/>
              <a:t>mi guida per il giusto cammino</a:t>
            </a:r>
          </a:p>
          <a:p>
            <a:pPr>
              <a:lnSpc>
                <a:spcPct val="80000"/>
              </a:lnSpc>
            </a:pPr>
            <a:r>
              <a:rPr lang="it-IT" dirty="0"/>
              <a:t>a motivo del suo nome.</a:t>
            </a:r>
          </a:p>
          <a:p>
            <a:pPr>
              <a:lnSpc>
                <a:spcPct val="80000"/>
              </a:lnSpc>
            </a:pPr>
            <a:r>
              <a:rPr lang="it-IT" dirty="0"/>
              <a:t> </a:t>
            </a:r>
          </a:p>
          <a:p>
            <a:pPr>
              <a:lnSpc>
                <a:spcPct val="80000"/>
              </a:lnSpc>
            </a:pPr>
            <a:r>
              <a:rPr lang="it-IT" dirty="0"/>
              <a:t>Anche se vado per una valle oscura,</a:t>
            </a:r>
          </a:p>
          <a:p>
            <a:pPr>
              <a:lnSpc>
                <a:spcPct val="80000"/>
              </a:lnSpc>
            </a:pPr>
            <a:r>
              <a:rPr lang="it-IT" dirty="0"/>
              <a:t>non temo alcun male, perché tu sei con me.</a:t>
            </a:r>
          </a:p>
          <a:p>
            <a:pPr>
              <a:lnSpc>
                <a:spcPct val="80000"/>
              </a:lnSpc>
            </a:pPr>
            <a:r>
              <a:rPr lang="it-IT" dirty="0"/>
              <a:t>Il tuo bastone e il tuo vincastro</a:t>
            </a:r>
          </a:p>
          <a:p>
            <a:pPr>
              <a:lnSpc>
                <a:spcPct val="80000"/>
              </a:lnSpc>
            </a:pPr>
            <a:r>
              <a:rPr lang="it-IT" dirty="0"/>
              <a:t>mi danno sicurezza.</a:t>
            </a:r>
          </a:p>
          <a:p>
            <a:pPr>
              <a:lnSpc>
                <a:spcPct val="80000"/>
              </a:lnSpc>
            </a:pPr>
            <a:r>
              <a:rPr lang="it-IT" dirty="0"/>
              <a:t> </a:t>
            </a:r>
          </a:p>
          <a:p>
            <a:pPr>
              <a:lnSpc>
                <a:spcPct val="80000"/>
              </a:lnSpc>
            </a:pPr>
            <a:r>
              <a:rPr lang="it-IT" dirty="0"/>
              <a:t>Davanti a me tu prepari una mensa</a:t>
            </a:r>
          </a:p>
          <a:p>
            <a:pPr>
              <a:lnSpc>
                <a:spcPct val="80000"/>
              </a:lnSpc>
            </a:pPr>
            <a:r>
              <a:rPr lang="it-IT" dirty="0"/>
              <a:t>sotto gli occhi dei miei nemici.</a:t>
            </a:r>
          </a:p>
          <a:p>
            <a:pPr>
              <a:lnSpc>
                <a:spcPct val="80000"/>
              </a:lnSpc>
            </a:pPr>
            <a:r>
              <a:rPr lang="it-IT" dirty="0"/>
              <a:t>Ungi di olio il mio capo;</a:t>
            </a:r>
          </a:p>
          <a:p>
            <a:pPr>
              <a:lnSpc>
                <a:spcPct val="80000"/>
              </a:lnSpc>
            </a:pPr>
            <a:r>
              <a:rPr lang="it-IT" dirty="0"/>
              <a:t>il mio calice trabocca.</a:t>
            </a:r>
          </a:p>
          <a:p>
            <a:pPr>
              <a:lnSpc>
                <a:spcPct val="80000"/>
              </a:lnSpc>
            </a:pPr>
            <a:r>
              <a:rPr lang="it-IT" dirty="0"/>
              <a:t> </a:t>
            </a:r>
          </a:p>
          <a:p>
            <a:pPr>
              <a:lnSpc>
                <a:spcPct val="80000"/>
              </a:lnSpc>
            </a:pPr>
            <a:r>
              <a:rPr lang="it-IT" dirty="0"/>
              <a:t>Sì, bontà e fedeltà mi saranno compagne</a:t>
            </a:r>
          </a:p>
          <a:p>
            <a:pPr>
              <a:lnSpc>
                <a:spcPct val="80000"/>
              </a:lnSpc>
            </a:pPr>
            <a:r>
              <a:rPr lang="it-IT" dirty="0"/>
              <a:t>tutti i giorni della mia vita,</a:t>
            </a:r>
          </a:p>
          <a:p>
            <a:pPr>
              <a:lnSpc>
                <a:spcPct val="80000"/>
              </a:lnSpc>
            </a:pPr>
            <a:r>
              <a:rPr lang="it-IT" dirty="0"/>
              <a:t>abiterò ancora nella casa del Signore</a:t>
            </a:r>
          </a:p>
          <a:p>
            <a:pPr>
              <a:lnSpc>
                <a:spcPct val="80000"/>
              </a:lnSpc>
            </a:pPr>
            <a:r>
              <a:rPr lang="it-IT" dirty="0"/>
              <a:t>per lunghi giorni.</a:t>
            </a:r>
          </a:p>
        </p:txBody>
      </p:sp>
    </p:spTree>
    <p:extLst>
      <p:ext uri="{BB962C8B-B14F-4D97-AF65-F5344CB8AC3E}">
        <p14:creationId xmlns:p14="http://schemas.microsoft.com/office/powerpoint/2010/main" val="360947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xmlns="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4" name="Rettangolo 3"/>
          <p:cNvSpPr/>
          <p:nvPr/>
        </p:nvSpPr>
        <p:spPr>
          <a:xfrm>
            <a:off x="1643042" y="1231592"/>
            <a:ext cx="68173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Papa Francesco, Udienza generale, 11 novembre 2015</a:t>
            </a:r>
          </a:p>
          <a:p>
            <a:r>
              <a:rPr lang="it-IT" i="1" dirty="0"/>
              <a:t>«Il Cristianesimo ha una speciale vocazione alla convivialità, tutti lo sanno. Il Signore Gesù insegnava volentieri a tavola, e rappresentava talvolta il regno di Dio come un convito festoso.»</a:t>
            </a:r>
          </a:p>
          <a:p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5062914" y="2516703"/>
            <a:ext cx="4189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Canzoni:</a:t>
            </a:r>
          </a:p>
          <a:p>
            <a:r>
              <a:rPr lang="it-IT" b="1" dirty="0"/>
              <a:t>J. Dorelli - </a:t>
            </a:r>
            <a:r>
              <a:rPr lang="it-IT" i="1" dirty="0"/>
              <a:t>Aggiungi un posto a tavola</a:t>
            </a:r>
          </a:p>
          <a:p>
            <a:r>
              <a:rPr lang="it-IT" b="1" dirty="0"/>
              <a:t>R. Pavone – </a:t>
            </a:r>
            <a:r>
              <a:rPr lang="it-IT" i="1" dirty="0"/>
              <a:t>Viva la pappa col pomodoro</a:t>
            </a:r>
            <a:endParaRPr lang="it-IT" b="1" dirty="0"/>
          </a:p>
          <a:p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5047149" y="4365104"/>
            <a:ext cx="43737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Libri:</a:t>
            </a:r>
          </a:p>
          <a:p>
            <a:r>
              <a:rPr lang="it-IT" b="1" dirty="0"/>
              <a:t>J. </a:t>
            </a:r>
            <a:r>
              <a:rPr lang="it-IT" b="1" dirty="0" err="1"/>
              <a:t>Rundo</a:t>
            </a:r>
            <a:r>
              <a:rPr lang="it-IT" b="1" dirty="0"/>
              <a:t> – </a:t>
            </a:r>
            <a:r>
              <a:rPr lang="it-IT" i="1" dirty="0"/>
              <a:t>Ricette d’Oriente</a:t>
            </a:r>
          </a:p>
          <a:p>
            <a:r>
              <a:rPr lang="it-IT" b="1" dirty="0"/>
              <a:t>C.M. Martini – </a:t>
            </a:r>
            <a:r>
              <a:rPr lang="it-IT" i="1" dirty="0"/>
              <a:t>Il pane del cammino. </a:t>
            </a:r>
          </a:p>
          <a:p>
            <a:r>
              <a:rPr lang="it-IT" i="1" dirty="0"/>
              <a:t>Eucarestia e carità alla luce della Parola</a:t>
            </a:r>
            <a:endParaRPr lang="it-IT" b="1" dirty="0"/>
          </a:p>
          <a:p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3544157" y="3501008"/>
            <a:ext cx="34041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Film:</a:t>
            </a:r>
          </a:p>
          <a:p>
            <a:r>
              <a:rPr lang="it-IT" b="1" dirty="0"/>
              <a:t>F. Archibugi – </a:t>
            </a:r>
            <a:r>
              <a:rPr lang="it-IT" i="1" dirty="0"/>
              <a:t>Il nome del figlio</a:t>
            </a:r>
          </a:p>
          <a:p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4211960" y="5783198"/>
            <a:ext cx="3149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Arte:</a:t>
            </a:r>
          </a:p>
          <a:p>
            <a:r>
              <a:rPr lang="it-IT" b="1" dirty="0"/>
              <a:t>G. De </a:t>
            </a:r>
            <a:r>
              <a:rPr lang="it-IT" b="1" dirty="0" err="1"/>
              <a:t>Nittis</a:t>
            </a:r>
            <a:r>
              <a:rPr lang="it-IT" b="1" dirty="0"/>
              <a:t> – </a:t>
            </a:r>
            <a:r>
              <a:rPr lang="it-IT" i="1" dirty="0"/>
              <a:t>Pranzo a Posillipo</a:t>
            </a:r>
          </a:p>
          <a:p>
            <a:endParaRPr lang="it-IT" dirty="0"/>
          </a:p>
        </p:txBody>
      </p:sp>
      <p:pic>
        <p:nvPicPr>
          <p:cNvPr id="1026" name="Picture 2" descr="Giuseppe De Nittis - Pranzo a Posillipo - Civiche Raccolte d'Arte. Galleria  d'Arte Moderna di Milano - Napoliflash24 - Giornale di informazione su  Napoli e Campan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5014620"/>
            <a:ext cx="2563733" cy="163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 descr="Brivido &amp; Sganascia | sc-ART / Il Nome del Figlio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44151"/>
            <a:ext cx="1368152" cy="1953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887</Words>
  <Application>Microsoft Office PowerPoint</Application>
  <PresentationFormat>Presentazione su schermo (4:3)</PresentationFormat>
  <Paragraphs>126</Paragraphs>
  <Slides>9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Comic Sans MS</vt:lpstr>
      <vt:lpstr>Phosphate Inline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36</cp:revision>
  <dcterms:created xsi:type="dcterms:W3CDTF">2020-09-02T16:02:43Z</dcterms:created>
  <dcterms:modified xsi:type="dcterms:W3CDTF">2020-10-08T21:14:13Z</dcterms:modified>
</cp:coreProperties>
</file>