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669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olo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5" name="Sottotitolo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1" name="Segnaposto data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C3AAFB1-3255-4773-B302-1C2CF0DBFC5F}" type="datetimeFigureOut">
              <a:rPr lang="it-IT" smtClean="0"/>
              <a:pPr/>
              <a:t>19/09/2021</a:t>
            </a:fld>
            <a:endParaRPr lang="it-IT"/>
          </a:p>
        </p:txBody>
      </p:sp>
      <p:sp>
        <p:nvSpPr>
          <p:cNvPr id="18" name="Segnaposto piè di pagina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A558C70-5C77-4D2C-9A77-A2E6E1B51801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AAFB1-3255-4773-B302-1C2CF0DBFC5F}" type="datetimeFigureOut">
              <a:rPr lang="it-IT" smtClean="0"/>
              <a:pPr/>
              <a:t>19/09/2021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8C70-5C77-4D2C-9A77-A2E6E1B51801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1C3AAFB1-3255-4773-B302-1C2CF0DBFC5F}" type="datetimeFigureOut">
              <a:rPr lang="it-IT" smtClean="0"/>
              <a:pPr/>
              <a:t>19/09/2021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A558C70-5C77-4D2C-9A77-A2E6E1B51801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AAFB1-3255-4773-B302-1C2CF0DBFC5F}" type="datetimeFigureOut">
              <a:rPr lang="it-IT" smtClean="0"/>
              <a:pPr/>
              <a:t>19/09/2021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8C70-5C77-4D2C-9A77-A2E6E1B51801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C3AAFB1-3255-4773-B302-1C2CF0DBFC5F}" type="datetimeFigureOut">
              <a:rPr lang="it-IT" smtClean="0"/>
              <a:pPr/>
              <a:t>19/09/2021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4A558C70-5C77-4D2C-9A77-A2E6E1B51801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AAFB1-3255-4773-B302-1C2CF0DBFC5F}" type="datetimeFigureOut">
              <a:rPr lang="it-IT" smtClean="0"/>
              <a:pPr/>
              <a:t>19/09/2021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8C70-5C77-4D2C-9A77-A2E6E1B51801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AAFB1-3255-4773-B302-1C2CF0DBFC5F}" type="datetimeFigureOut">
              <a:rPr lang="it-IT" smtClean="0"/>
              <a:pPr/>
              <a:t>19/09/2021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8C70-5C77-4D2C-9A77-A2E6E1B51801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AAFB1-3255-4773-B302-1C2CF0DBFC5F}" type="datetimeFigureOut">
              <a:rPr lang="it-IT" smtClean="0"/>
              <a:pPr/>
              <a:t>19/09/2021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8C70-5C77-4D2C-9A77-A2E6E1B51801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C3AAFB1-3255-4773-B302-1C2CF0DBFC5F}" type="datetimeFigureOut">
              <a:rPr lang="it-IT" smtClean="0"/>
              <a:pPr/>
              <a:t>19/09/2021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8C70-5C77-4D2C-9A77-A2E6E1B51801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AAFB1-3255-4773-B302-1C2CF0DBFC5F}" type="datetimeFigureOut">
              <a:rPr lang="it-IT" smtClean="0"/>
              <a:pPr/>
              <a:t>19/09/2021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8C70-5C77-4D2C-9A77-A2E6E1B51801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AAFB1-3255-4773-B302-1C2CF0DBFC5F}" type="datetimeFigureOut">
              <a:rPr lang="it-IT" smtClean="0"/>
              <a:pPr/>
              <a:t>19/09/2021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8C70-5C77-4D2C-9A77-A2E6E1B51801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10" name="Segnaposto immagine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Segnaposto titolo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1" name="Segnaposto testo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27" name="Segnaposto data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C3AAFB1-3255-4773-B302-1C2CF0DBFC5F}" type="datetimeFigureOut">
              <a:rPr lang="it-IT" smtClean="0"/>
              <a:pPr/>
              <a:t>19/09/2021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A558C70-5C77-4D2C-9A77-A2E6E1B51801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hiara\Desktop\ac - Copia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0" y="0"/>
            <a:ext cx="9144000" cy="7030528"/>
          </a:xfrm>
          <a:prstGeom prst="rect">
            <a:avLst/>
          </a:prstGeom>
          <a:noFill/>
        </p:spPr>
      </p:pic>
      <p:pic>
        <p:nvPicPr>
          <p:cNvPr id="1027" name="Picture 3" descr="C:\Users\Chiara\Desktop\ac - Copia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7166"/>
            <a:ext cx="3679590" cy="2071702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</p:pic>
      <p:sp>
        <p:nvSpPr>
          <p:cNvPr id="6" name="CasellaDiTesto 5"/>
          <p:cNvSpPr txBox="1"/>
          <p:nvPr/>
        </p:nvSpPr>
        <p:spPr>
          <a:xfrm>
            <a:off x="0" y="6072206"/>
            <a:ext cx="9144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FF0066"/>
                </a:solidFill>
                <a:latin typeface="Calibri" pitchFamily="34" charset="0"/>
                <a:cs typeface="Calibri" pitchFamily="34" charset="0"/>
              </a:rPr>
              <a:t>PERCORSO FORMATIVO PER GRUPPI ADULTI 2021-2022</a:t>
            </a:r>
          </a:p>
          <a:p>
            <a:pPr algn="ctr"/>
            <a:r>
              <a:rPr lang="it-IT" b="1" dirty="0" smtClean="0">
                <a:latin typeface="+mj-lt"/>
              </a:rPr>
              <a:t>Azione Cattolica Italiana</a:t>
            </a:r>
            <a:endParaRPr lang="it-IT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Viaggiando, i materiali dei moduli estivi del Settore Adulti | Adulti di Azione  Catto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0264" y="142852"/>
            <a:ext cx="1042198" cy="1571636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-285784" y="500042"/>
            <a:ext cx="7715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Calibri" pitchFamily="34" charset="0"/>
                <a:cs typeface="Calibri" pitchFamily="34" charset="0"/>
              </a:rPr>
              <a:t>PERCORSO FORMATIVO PER GRUPPO ADULTI </a:t>
            </a:r>
          </a:p>
          <a:p>
            <a:pPr algn="ctr"/>
            <a:r>
              <a:rPr lang="it-IT" sz="2800" b="1" dirty="0" smtClean="0">
                <a:latin typeface="Calibri" pitchFamily="34" charset="0"/>
                <a:cs typeface="Calibri" pitchFamily="34" charset="0"/>
              </a:rPr>
              <a:t>2021-2022</a:t>
            </a:r>
            <a:endParaRPr lang="it-IT" sz="2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Picture 3" descr="C:\Users\Chiara\Desktop\ac - Copia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285992"/>
            <a:ext cx="3706246" cy="208671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</p:pic>
      <p:sp>
        <p:nvSpPr>
          <p:cNvPr id="11" name="CasellaDiTesto 10"/>
          <p:cNvSpPr txBox="1"/>
          <p:nvPr/>
        </p:nvSpPr>
        <p:spPr>
          <a:xfrm>
            <a:off x="-142908" y="5011341"/>
            <a:ext cx="864399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SECONDA TAPPA</a:t>
            </a:r>
          </a:p>
          <a:p>
            <a:pPr algn="ctr"/>
            <a:r>
              <a:rPr lang="it-IT" sz="5800" b="1" i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Sguardi che Gioiscono</a:t>
            </a:r>
          </a:p>
        </p:txBody>
      </p:sp>
      <p:sp>
        <p:nvSpPr>
          <p:cNvPr id="12" name="CasellaDiTesto 6"/>
          <p:cNvSpPr txBox="1"/>
          <p:nvPr/>
        </p:nvSpPr>
        <p:spPr>
          <a:xfrm>
            <a:off x="4238750" y="4872841"/>
            <a:ext cx="33575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i="1" dirty="0" smtClean="0">
                <a:latin typeface="Calibri" pitchFamily="34" charset="0"/>
                <a:cs typeface="Calibri" pitchFamily="34" charset="0"/>
              </a:rPr>
              <a:t>“</a:t>
            </a:r>
            <a:r>
              <a:rPr lang="it-IT" sz="1200" i="1" dirty="0" smtClean="0">
                <a:latin typeface="Calibri" pitchFamily="34" charset="0"/>
                <a:cs typeface="Calibri" pitchFamily="34" charset="0"/>
              </a:rPr>
              <a:t>Stupore</a:t>
            </a:r>
            <a:r>
              <a:rPr lang="it-IT" sz="12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it-IT" sz="1200" i="1" dirty="0" smtClean="0">
                <a:latin typeface="Calibri" pitchFamily="34" charset="0"/>
                <a:cs typeface="Calibri" pitchFamily="34" charset="0"/>
              </a:rPr>
              <a:t>e meraviglia” </a:t>
            </a:r>
            <a:r>
              <a:rPr lang="it-IT" sz="1200" dirty="0" smtClean="0">
                <a:latin typeface="Calibri" pitchFamily="34" charset="0"/>
                <a:cs typeface="Calibri" pitchFamily="34" charset="0"/>
              </a:rPr>
              <a:t>di </a:t>
            </a:r>
            <a:r>
              <a:rPr lang="it-IT" sz="1200" dirty="0" err="1" smtClean="0">
                <a:latin typeface="Calibri" pitchFamily="34" charset="0"/>
                <a:cs typeface="Calibri" pitchFamily="34" charset="0"/>
              </a:rPr>
              <a:t>D.Ugolotti</a:t>
            </a:r>
            <a:endParaRPr lang="it-IT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232" y="2092788"/>
            <a:ext cx="3451128" cy="2658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INTRODUZIONE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2678" y="1556792"/>
            <a:ext cx="72728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Lo sguardo meravigliato di 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it-IT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aria e Giuseppe è attraente per la vita degli adulti. </a:t>
            </a:r>
            <a:r>
              <a:rPr lang="it-IT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Nei genitori di </a:t>
            </a:r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it-IT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esù si ritrova l’apprensione e la preoccupazione che ogni adulto vive dentro le situazioni familiari o lavorative</a:t>
            </a:r>
            <a:r>
              <a:rPr lang="it-IT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it-IT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Ma ancor più attraente è l’incanto di questa coppia dinanzi al bene, al buono, al bello che scoprono già presenti e all’opera </a:t>
            </a:r>
            <a:r>
              <a:rPr lang="it-IT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nel loro figlio dodicenne. Un bene che contagia gli altri verso una uscita da sé stessi per affidare la vita a Dio 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adre e alla sua volontà. </a:t>
            </a:r>
            <a:r>
              <a:rPr lang="it-IT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Il vangelo invita a riconoscere il bene </a:t>
            </a:r>
            <a:r>
              <a:rPr lang="it-IT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che ricama il tessuto della vita adulta </a:t>
            </a:r>
            <a:r>
              <a:rPr lang="it-IT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 sapersene meravigliare</a:t>
            </a:r>
            <a:endParaRPr lang="it-IT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vita si racconta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714348" y="1357298"/>
            <a:ext cx="678661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t-IT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it-IT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accontare</a:t>
            </a:r>
            <a:r>
              <a:rPr lang="it-IT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è </a:t>
            </a:r>
            <a:r>
              <a:rPr lang="it-IT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uno strumento </a:t>
            </a:r>
            <a:r>
              <a:rPr lang="it-IT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 la </a:t>
            </a:r>
            <a:r>
              <a:rPr lang="it-IT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vita </a:t>
            </a:r>
            <a:r>
              <a:rPr lang="it-IT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spirituale personale, per imparare a stare nella realtà e riconoscervi la presenza del </a:t>
            </a:r>
            <a:r>
              <a:rPr lang="it-IT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Signore.</a:t>
            </a:r>
          </a:p>
          <a:p>
            <a:pPr lvl="0"/>
            <a:r>
              <a:rPr lang="it-IT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it-IT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ostare </a:t>
            </a:r>
            <a:r>
              <a:rPr lang="it-IT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sulla realtà della nostra vita concreta e domandarci il significato di quello che abbiamo vissuto, senza pregiudizi, </a:t>
            </a:r>
            <a:r>
              <a:rPr lang="it-IT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 permette di </a:t>
            </a:r>
            <a:r>
              <a:rPr lang="it-IT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cogliere i segni, le tracce del suo passaggio.</a:t>
            </a:r>
          </a:p>
          <a:p>
            <a:pPr lvl="0"/>
            <a:endParaRPr lang="it-IT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it-IT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Leggiamo </a:t>
            </a:r>
            <a:r>
              <a:rPr lang="it-IT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provocazione più adatta tra quelle proposte dall’allegato n 1 e rispondiamo alle </a:t>
            </a:r>
            <a:r>
              <a:rPr lang="it-IT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domande (o a una domanda), </a:t>
            </a:r>
            <a:r>
              <a:rPr lang="it-IT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ripensando a episodi concreti della nostra vita    </a:t>
            </a:r>
          </a:p>
          <a:p>
            <a:pPr lvl="0"/>
            <a:r>
              <a:rPr lang="it-IT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it-IT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Allegato n1</a:t>
            </a:r>
          </a:p>
          <a:p>
            <a:endParaRPr lang="it-IT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parola illumina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96752"/>
            <a:ext cx="705678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La Parola </a:t>
            </a:r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illumina			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Allegato n 2</a:t>
            </a:r>
          </a:p>
          <a:p>
            <a:endParaRPr lang="it-IT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Cosa dice la </a:t>
            </a:r>
            <a:r>
              <a:rPr lang="it-IT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Parola </a:t>
            </a:r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alla mia vita	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Allegato n 3</a:t>
            </a:r>
          </a:p>
          <a:p>
            <a:endParaRPr lang="it-IT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Cosa dice la </a:t>
            </a:r>
            <a:r>
              <a:rPr lang="it-IT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Parola </a:t>
            </a:r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della mia vita	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Allegato n 4</a:t>
            </a:r>
          </a:p>
          <a:p>
            <a:endParaRPr lang="it-IT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Cosa dice la mia vita alla </a:t>
            </a:r>
            <a:r>
              <a:rPr lang="it-IT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Parola</a:t>
            </a:r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Allegato n 5</a:t>
            </a:r>
          </a:p>
          <a:p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vita cambia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196752"/>
            <a:ext cx="763284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La vita adulta, con i suoi impegni, con le responsabilità può portare ad essere ingabbiati e fermi nella zona di confort. Il vangelo ci racconta dell’esperienza di meraviglia che hanno saputo vivere Maria e Giuseppe in una situazione non abituale, causata dal non trovare Gesù dove erano certi che fosse. Riescono a gioire su quanto il figlio sta compiendo. Sull’esempio di Gesù prendiamo l’iniziativa di essere portatori di qualcosa di inaspettato. Proviamo a compiere piccoli gesti di gentilezza verso chi incontriamo abitualmente. Una azione piccola, semplice, come suonare il campanello del vicino per un saluto, offrire un fiore, regalare un libro a chi è in malattia a casa, portare le borse della spesa o anche solo fare un po’ di compagnia a chi è solo, può generare meraviglia e stupore. Compiere atti di bellezza e gentilezza ha un impatto forte sia per chi li compie sia per chi li riceve. Impariamo attraverso queste piccole azioni a rompere l’equilibrio che ci impedisce di essere adulti che sanno meravigliarsi e sanno cogliere la meraviglia 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fferta dall’altro.</a:t>
            </a:r>
          </a:p>
          <a:p>
            <a:endParaRPr lang="it-IT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Gesti 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 </a:t>
            </a: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gentilezza:  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Cerco fatti </a:t>
            </a:r>
            <a:r>
              <a:rPr lang="it-IT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 Vangelo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Allegato n 6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Riflessi della cultura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052736"/>
            <a:ext cx="77048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Canzone: 	</a:t>
            </a:r>
          </a:p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“Che fantastica storia è la vita”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A. Venditti</a:t>
            </a:r>
          </a:p>
          <a:p>
            <a:r>
              <a:rPr lang="it-IT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	“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Credi”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Max Pezzali</a:t>
            </a:r>
          </a:p>
          <a:p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Libro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	</a:t>
            </a:r>
            <a:endParaRPr lang="it-IT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it-IT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La Mattina dopo”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di  Mario Calabresi</a:t>
            </a:r>
          </a:p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“Accendere il buio, dominare il vulcano”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A. Pellai e 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Tamborini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Arte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it-IT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Vincent 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Van Gogh, I primi passi </a:t>
            </a:r>
            <a:r>
              <a:rPr lang="it-IT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1890</a:t>
            </a:r>
          </a:p>
          <a:p>
            <a:endParaRPr lang="it-IT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Film: </a:t>
            </a:r>
            <a:r>
              <a:rPr lang="it-IT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	“La vita è bella”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di Roberto Benigni</a:t>
            </a:r>
          </a:p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endParaRPr lang="it-IT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					Allegato n 7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to">
  <a:themeElements>
    <a:clrScheme name="Mit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Mito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ito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1266</TotalTime>
  <Words>571</Words>
  <Application>Microsoft Office PowerPoint</Application>
  <PresentationFormat>On-screen Show (4:3)</PresentationFormat>
  <Paragraphs>46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Calibri</vt:lpstr>
      <vt:lpstr>Times New Roman</vt:lpstr>
      <vt:lpstr>Trebuchet MS</vt:lpstr>
      <vt:lpstr>Wingdings</vt:lpstr>
      <vt:lpstr>Wingdings 2</vt:lpstr>
      <vt:lpstr>Mito</vt:lpstr>
      <vt:lpstr>PowerPoint Presentation</vt:lpstr>
      <vt:lpstr>PowerPoint Presentation</vt:lpstr>
      <vt:lpstr>INTRODUZIONE</vt:lpstr>
      <vt:lpstr>La vita si racconta</vt:lpstr>
      <vt:lpstr>La parola illumina</vt:lpstr>
      <vt:lpstr>La vita cambia</vt:lpstr>
      <vt:lpstr>Riflessi della cultura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 Windows</dc:creator>
  <cp:lastModifiedBy>Federica Bellelli</cp:lastModifiedBy>
  <cp:revision>41</cp:revision>
  <dcterms:created xsi:type="dcterms:W3CDTF">2021-09-02T14:34:33Z</dcterms:created>
  <dcterms:modified xsi:type="dcterms:W3CDTF">2021-09-19T08:23:52Z</dcterms:modified>
</cp:coreProperties>
</file>