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72" r:id="rId2"/>
    <p:sldId id="268" r:id="rId3"/>
    <p:sldId id="259" r:id="rId4"/>
    <p:sldId id="269" r:id="rId5"/>
    <p:sldId id="260" r:id="rId6"/>
    <p:sldId id="261" r:id="rId7"/>
    <p:sldId id="270" r:id="rId8"/>
    <p:sldId id="262" r:id="rId9"/>
    <p:sldId id="263" r:id="rId10"/>
    <p:sldId id="271" r:id="rId1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FFFFCC"/>
    <a:srgbClr val="FFFFFF"/>
    <a:srgbClr val="660066"/>
    <a:srgbClr val="000099"/>
    <a:srgbClr val="FF0066"/>
    <a:srgbClr val="FF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39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olo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5" name="Sottotitolo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1" name="Segnaposto data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18" name="Segnaposto piè di pagina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Segnaposto immagine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Segnaposto titolo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1" name="Segnaposto testo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7" name="Segnaposto data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C3AAFB1-3255-4773-B302-1C2CF0DBFC5F}" type="datetimeFigureOut">
              <a:rPr lang="it-IT" smtClean="0"/>
              <a:pPr/>
              <a:t>07/10/2021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A558C70-5C77-4D2C-9A77-A2E6E1B5180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hiara\Desktop\ac - Copia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7030528"/>
          </a:xfrm>
          <a:prstGeom prst="rect">
            <a:avLst/>
          </a:prstGeom>
          <a:noFill/>
        </p:spPr>
      </p:pic>
      <p:pic>
        <p:nvPicPr>
          <p:cNvPr id="1027" name="Picture 3" descr="C:\Users\Chiara\Desktop\ac - Copia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7166"/>
            <a:ext cx="3679590" cy="2071702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</p:pic>
      <p:sp>
        <p:nvSpPr>
          <p:cNvPr id="6" name="CasellaDiTesto 5"/>
          <p:cNvSpPr txBox="1"/>
          <p:nvPr/>
        </p:nvSpPr>
        <p:spPr>
          <a:xfrm>
            <a:off x="0" y="6072206"/>
            <a:ext cx="9144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FF0066"/>
                </a:solidFill>
                <a:latin typeface="Calibri" pitchFamily="34" charset="0"/>
                <a:cs typeface="Calibri" pitchFamily="34" charset="0"/>
              </a:rPr>
              <a:t>PERCORSO FORMATIVO PER GRUPPI ADULTI 2021-2022</a:t>
            </a:r>
          </a:p>
          <a:p>
            <a:pPr algn="ctr"/>
            <a:r>
              <a:rPr lang="it-IT" b="1" dirty="0" smtClean="0">
                <a:latin typeface="+mj-lt"/>
              </a:rPr>
              <a:t>Azione Cattolica Italiana</a:t>
            </a:r>
            <a:endParaRPr lang="it-IT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949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Riflessi della cultura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84323" y="1075285"/>
            <a:ext cx="7488832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it-IT" dirty="0" smtClean="0"/>
              <a:t>Papa Francesco, Meditazioni </a:t>
            </a:r>
            <a:r>
              <a:rPr lang="it-IT" dirty="0"/>
              <a:t>del 16 aprile </a:t>
            </a:r>
            <a:r>
              <a:rPr lang="it-IT" dirty="0" smtClean="0"/>
              <a:t>2018 </a:t>
            </a:r>
            <a:r>
              <a:rPr lang="it-IT" dirty="0"/>
              <a:t>presso Santa </a:t>
            </a:r>
            <a:r>
              <a:rPr lang="it-IT" dirty="0" smtClean="0"/>
              <a:t>Marta:</a:t>
            </a:r>
            <a:endParaRPr lang="it-IT" dirty="0"/>
          </a:p>
          <a:p>
            <a:pPr algn="just">
              <a:lnSpc>
                <a:spcPct val="80000"/>
              </a:lnSpc>
            </a:pPr>
            <a:r>
              <a:rPr lang="it-IT" b="1" dirty="0"/>
              <a:t>Per fede non per </a:t>
            </a:r>
            <a:r>
              <a:rPr lang="it-IT" b="1" dirty="0" smtClean="0"/>
              <a:t>interesse</a:t>
            </a:r>
          </a:p>
          <a:p>
            <a:pPr algn="just">
              <a:lnSpc>
                <a:spcPct val="80000"/>
              </a:lnSpc>
            </a:pPr>
            <a:r>
              <a:rPr lang="it-IT" i="1" dirty="0"/>
              <a:t>«Come seguo Gesù?». È la semplice domanda che ogni cristiano dovrebbe porsi per comprendere se la sua è una fede autentica e sincera, o in qualche modo «interessata». Il rischio, infatti, è quello di annacquare la propria adesione a Cristo con i calcoli della convenienza.</a:t>
            </a:r>
          </a:p>
        </p:txBody>
      </p:sp>
      <p:sp>
        <p:nvSpPr>
          <p:cNvPr id="5" name="Rettangolo 4"/>
          <p:cNvSpPr/>
          <p:nvPr/>
        </p:nvSpPr>
        <p:spPr>
          <a:xfrm>
            <a:off x="2934072" y="2852936"/>
            <a:ext cx="5670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CANZONI: </a:t>
            </a:r>
            <a:r>
              <a:rPr lang="it-IT" dirty="0"/>
              <a:t>Tiziano Ferro - Il sole esiste per tutti</a:t>
            </a:r>
          </a:p>
        </p:txBody>
      </p:sp>
      <p:pic>
        <p:nvPicPr>
          <p:cNvPr id="6" name="Immagine 5" descr="La vita prodigiosa di Isidoro Sifflotin eBook : Ianniello, Enrico:  Amazon.it: Kindle Stor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40489"/>
            <a:ext cx="1067117" cy="1484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magine 6" descr="The Butler – Un maggiordomo alla Casa Bianca | SpeSalvi.it - Cultura e  Informazione cattolica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564" y="4262922"/>
            <a:ext cx="1718508" cy="1182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373216"/>
            <a:ext cx="855672" cy="129065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ttangolo 8"/>
          <p:cNvSpPr/>
          <p:nvPr/>
        </p:nvSpPr>
        <p:spPr>
          <a:xfrm>
            <a:off x="1393141" y="3358764"/>
            <a:ext cx="32326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LIBRI: </a:t>
            </a:r>
            <a:r>
              <a:rPr lang="it-IT" dirty="0"/>
              <a:t>“La vita prodigiosa di Isidoro </a:t>
            </a:r>
            <a:r>
              <a:rPr lang="it-IT" dirty="0" err="1" smtClean="0"/>
              <a:t>Sifflotin</a:t>
            </a:r>
            <a:r>
              <a:rPr lang="it-IT" dirty="0"/>
              <a:t>”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382344" y="4366844"/>
            <a:ext cx="26460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FILM: </a:t>
            </a:r>
            <a:r>
              <a:rPr lang="it-IT" dirty="0"/>
              <a:t>The Butler. (Un maggiordomo alla Casa Bianca)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139246" y="601753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b="1" dirty="0"/>
              <a:t>ARTE: </a:t>
            </a:r>
            <a:r>
              <a:rPr lang="it-IT" dirty="0"/>
              <a:t>A. </a:t>
            </a:r>
            <a:r>
              <a:rPr lang="it-IT" dirty="0" err="1"/>
              <a:t>Rodin</a:t>
            </a:r>
            <a:r>
              <a:rPr lang="it-IT" dirty="0"/>
              <a:t>, La cattedrale, Parigi, </a:t>
            </a:r>
            <a:r>
              <a:rPr lang="it-IT" dirty="0" err="1"/>
              <a:t>Musée</a:t>
            </a:r>
            <a:r>
              <a:rPr lang="it-IT" dirty="0"/>
              <a:t> </a:t>
            </a:r>
            <a:r>
              <a:rPr lang="it-IT" dirty="0" err="1"/>
              <a:t>Rodin</a:t>
            </a:r>
            <a:r>
              <a:rPr lang="it-IT" dirty="0"/>
              <a:t>, 1908</a:t>
            </a:r>
          </a:p>
        </p:txBody>
      </p:sp>
    </p:spTree>
    <p:extLst>
      <p:ext uri="{BB962C8B-B14F-4D97-AF65-F5344CB8AC3E}">
        <p14:creationId xmlns:p14="http://schemas.microsoft.com/office/powerpoint/2010/main" val="372514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Viaggiando, i materiali dei moduli estivi del Settore Adulti | Adulti di Azione  Cattol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0264" y="142852"/>
            <a:ext cx="1042198" cy="1571636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-285784" y="500042"/>
            <a:ext cx="7715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Calibri" pitchFamily="34" charset="0"/>
                <a:cs typeface="Calibri" pitchFamily="34" charset="0"/>
              </a:rPr>
              <a:t>PERCORSO FORMATIVO PER GRUPPO ADULTI </a:t>
            </a:r>
          </a:p>
          <a:p>
            <a:pPr algn="ctr"/>
            <a:r>
              <a:rPr lang="it-IT" sz="2800" b="1" dirty="0" smtClean="0">
                <a:latin typeface="Calibri" pitchFamily="34" charset="0"/>
                <a:cs typeface="Calibri" pitchFamily="34" charset="0"/>
              </a:rPr>
              <a:t>2021-2022</a:t>
            </a:r>
            <a:endParaRPr lang="it-IT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Picture 3" descr="C:\Users\Chiara\Desktop\ac - Copia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85992"/>
            <a:ext cx="3706246" cy="208671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-785850" y="4980563"/>
            <a:ext cx="97155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TERZA TAPPA</a:t>
            </a:r>
          </a:p>
          <a:p>
            <a:pPr algn="ctr"/>
            <a:r>
              <a:rPr lang="it-IT" sz="5600" b="1" i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Sguardi che ridanno dignità</a:t>
            </a:r>
          </a:p>
        </p:txBody>
      </p:sp>
      <p:pic>
        <p:nvPicPr>
          <p:cNvPr id="6" name="Immagine 5" descr="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1857364"/>
            <a:ext cx="3673450" cy="285752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4429124" y="4714884"/>
            <a:ext cx="33575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i="1" dirty="0" smtClean="0">
                <a:latin typeface="Calibri" pitchFamily="34" charset="0"/>
                <a:cs typeface="Calibri" pitchFamily="34" charset="0"/>
              </a:rPr>
              <a:t>“Dall’oscurità alla luce” </a:t>
            </a:r>
            <a:r>
              <a:rPr lang="it-IT" sz="1200" dirty="0" smtClean="0">
                <a:latin typeface="Calibri" pitchFamily="34" charset="0"/>
                <a:cs typeface="Calibri" pitchFamily="34" charset="0"/>
              </a:rPr>
              <a:t>di Elisa </a:t>
            </a:r>
            <a:r>
              <a:rPr lang="it-IT" sz="1200" dirty="0" err="1" smtClean="0">
                <a:latin typeface="Calibri" pitchFamily="34" charset="0"/>
                <a:cs typeface="Calibri" pitchFamily="34" charset="0"/>
              </a:rPr>
              <a:t>D’Arrigo</a:t>
            </a:r>
            <a:endParaRPr lang="it-IT" sz="1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90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INTRODUZIONE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427984" y="1268760"/>
            <a:ext cx="364333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Nella terza tappa la parola centrale è DIGNITA’.</a:t>
            </a:r>
          </a:p>
          <a:p>
            <a:endParaRPr lang="it-IT" dirty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Il Vangelo che la guida riguarda l’episodio dell’indemoniato di </a:t>
            </a:r>
            <a:r>
              <a:rPr lang="it-IT" dirty="0" err="1" smtClean="0">
                <a:latin typeface="Calibri" pitchFamily="34" charset="0"/>
                <a:cs typeface="Calibri" pitchFamily="34" charset="0"/>
              </a:rPr>
              <a:t>Gerasa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I suoi compaesani, guardandolo, vedevano solo il male della malattia, quasi compiacendosi</a:t>
            </a:r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im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3619500" cy="27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507184" y="4005064"/>
            <a:ext cx="739664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di non essere «malati» come lui, di essere «migliori», puliti, giusti.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Non c’è possibilità di redenzione per lui, e con lo sguardo viene schiacciato e allontanato.</a:t>
            </a:r>
            <a:br>
              <a:rPr lang="it-IT" dirty="0" smtClean="0">
                <a:latin typeface="Calibri" pitchFamily="34" charset="0"/>
                <a:cs typeface="Calibri" pitchFamily="34" charset="0"/>
              </a:rPr>
            </a:br>
            <a:r>
              <a:rPr lang="it-IT" dirty="0" smtClean="0">
                <a:latin typeface="Calibri" pitchFamily="34" charset="0"/>
                <a:cs typeface="Calibri" pitchFamily="34" charset="0"/>
              </a:rPr>
              <a:t>L’incapacità di guardare oltre all’apparenza e al tangibile, è evidente quando Gesù lo libera, ed egli subito ritorna «</a:t>
            </a:r>
            <a:r>
              <a:rPr lang="it-IT" u="sng" dirty="0" smtClean="0">
                <a:latin typeface="Calibri" pitchFamily="34" charset="0"/>
                <a:cs typeface="Calibri" pitchFamily="34" charset="0"/>
              </a:rPr>
              <a:t>normale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». Gli abitanti della città hanno paura e non cancellano tutto ciò che pensano di lui, e continuano ad isolarlo. Anzi, chiedono anche a Gesù di andarsene perché, uccidendo i maiali, ha portato loro danno economico.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La DIGNITA’ è dunque </a:t>
            </a:r>
            <a:r>
              <a:rPr lang="it-IT" u="sng" dirty="0" smtClean="0">
                <a:latin typeface="Calibri" pitchFamily="34" charset="0"/>
                <a:cs typeface="Calibri" pitchFamily="34" charset="0"/>
              </a:rPr>
              <a:t>un requisito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, uno status, si attribuisce o è innato?</a:t>
            </a:r>
            <a:endParaRPr lang="it-IT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Persone Impegnate - Immagini vettoriali stock e altre immagini di Persone -  iStoc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560" y="476672"/>
            <a:ext cx="2953824" cy="1944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Bianco E Nero Di Sfondo Senza Soluzione Di Continuità Persone Affollano -  Immagini vettoriali stock e altre immagini di Persone - iSto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00650"/>
            <a:ext cx="2761318" cy="2224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8" name="Picture 4" descr="Persone, disegno, schizzo, gruppo, tuo. Schizzo, gruppo, persone,  illustrazione, vettore, tuo, design. | CanStoc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429000"/>
            <a:ext cx="2088232" cy="2146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INTRODUZIONE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7504" y="749643"/>
            <a:ext cx="7992888" cy="5989332"/>
          </a:xfrm>
          <a:prstGeom prst="rect">
            <a:avLst/>
          </a:prstGeom>
          <a:solidFill>
            <a:srgbClr val="EAEAEA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In preghiera</a:t>
            </a:r>
          </a:p>
          <a:p>
            <a:endParaRPr lang="it-IT" sz="1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Con i tuoi occhi, Signore,</a:t>
            </a:r>
          </a:p>
          <a:p>
            <a:pPr>
              <a:lnSpc>
                <a:spcPct val="80000"/>
              </a:lnSpc>
            </a:pPr>
            <a:r>
              <a:rPr lang="it-IT" dirty="0">
                <a:latin typeface="Calibri" pitchFamily="34" charset="0"/>
                <a:cs typeface="Calibri" pitchFamily="34" charset="0"/>
              </a:rPr>
              <a:t>g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uarderò i miei fratelli e le mie sorelle</a:t>
            </a:r>
          </a:p>
          <a:p>
            <a:pPr>
              <a:lnSpc>
                <a:spcPct val="80000"/>
              </a:lnSpc>
            </a:pPr>
            <a:r>
              <a:rPr lang="it-IT" dirty="0">
                <a:latin typeface="Calibri" pitchFamily="34" charset="0"/>
                <a:cs typeface="Calibri" pitchFamily="34" charset="0"/>
              </a:rPr>
              <a:t>c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ompagni di strada</a:t>
            </a:r>
          </a:p>
          <a:p>
            <a:pPr>
              <a:lnSpc>
                <a:spcPct val="80000"/>
              </a:lnSpc>
            </a:pPr>
            <a:r>
              <a:rPr lang="it-IT" dirty="0">
                <a:latin typeface="Calibri" pitchFamily="34" charset="0"/>
                <a:cs typeface="Calibri" pitchFamily="34" charset="0"/>
              </a:rPr>
              <a:t>c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he </a:t>
            </a:r>
            <a:r>
              <a:rPr lang="it-IT" dirty="0">
                <a:latin typeface="Calibri" pitchFamily="34" charset="0"/>
                <a:cs typeface="Calibri" pitchFamily="34" charset="0"/>
              </a:rPr>
              <a:t>t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u hai posto accanto a me.</a:t>
            </a:r>
          </a:p>
          <a:p>
            <a:pPr>
              <a:lnSpc>
                <a:spcPct val="80000"/>
              </a:lnSpc>
            </a:pPr>
            <a:endParaRPr lang="it-IT" sz="1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Potranno risplendere mille e mille soli nell’universo, 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La stella più bella del cielo potrà apparire al massimo del suo fulgore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ma niente splenderà come il volto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del mio fratello e della mia sorella.</a:t>
            </a:r>
          </a:p>
          <a:p>
            <a:pPr>
              <a:lnSpc>
                <a:spcPct val="80000"/>
              </a:lnSpc>
            </a:pPr>
            <a:endParaRPr lang="it-IT" sz="1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Perché tu, Signore, ami ognuno di noi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e noi siamo creature tue, le più belle.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tu hai posto un riflesso eterno della tua vita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in ogni cuore umano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perché sia immagine di te, che sei l’Amore.</a:t>
            </a:r>
          </a:p>
          <a:p>
            <a:pPr>
              <a:lnSpc>
                <a:spcPct val="80000"/>
              </a:lnSpc>
            </a:pPr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	Non </a:t>
            </a:r>
            <a:r>
              <a:rPr lang="it-IT" dirty="0">
                <a:latin typeface="Calibri" pitchFamily="34" charset="0"/>
                <a:cs typeface="Calibri" pitchFamily="34" charset="0"/>
              </a:rPr>
              <a:t>vuoi che tra noi ci siano contese,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	non </a:t>
            </a:r>
            <a:r>
              <a:rPr lang="it-IT" dirty="0">
                <a:latin typeface="Calibri" pitchFamily="34" charset="0"/>
                <a:cs typeface="Calibri" pitchFamily="34" charset="0"/>
              </a:rPr>
              <a:t>vuoi che alcuno sia disprezzato.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	Tu </a:t>
            </a:r>
            <a:r>
              <a:rPr lang="it-IT" dirty="0">
                <a:latin typeface="Calibri" pitchFamily="34" charset="0"/>
                <a:cs typeface="Calibri" pitchFamily="34" charset="0"/>
              </a:rPr>
              <a:t>che tutti siamo fratelli,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	ci </a:t>
            </a:r>
            <a:r>
              <a:rPr lang="it-IT" dirty="0">
                <a:latin typeface="Calibri" pitchFamily="34" charset="0"/>
                <a:cs typeface="Calibri" pitchFamily="34" charset="0"/>
              </a:rPr>
              <a:t>riconosciamo figli di un solo Padre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	e </a:t>
            </a:r>
            <a:r>
              <a:rPr lang="it-IT" dirty="0">
                <a:latin typeface="Calibri" pitchFamily="34" charset="0"/>
                <a:cs typeface="Calibri" pitchFamily="34" charset="0"/>
              </a:rPr>
              <a:t>a ciascuno sia riconosciuta la sua dignità.</a:t>
            </a:r>
          </a:p>
          <a:p>
            <a:pPr>
              <a:lnSpc>
                <a:spcPct val="80000"/>
              </a:lnSpc>
            </a:pPr>
            <a:endParaRPr lang="it-IT" sz="1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>
                <a:latin typeface="Calibri" pitchFamily="34" charset="0"/>
                <a:cs typeface="Calibri" pitchFamily="34" charset="0"/>
              </a:rPr>
              <a:t>	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			Con </a:t>
            </a:r>
            <a:r>
              <a:rPr lang="it-IT" dirty="0">
                <a:latin typeface="Calibri" pitchFamily="34" charset="0"/>
                <a:cs typeface="Calibri" pitchFamily="34" charset="0"/>
              </a:rPr>
              <a:t>i tuoi occhi, Signore,</a:t>
            </a:r>
          </a:p>
          <a:p>
            <a:pPr>
              <a:lnSpc>
                <a:spcPct val="80000"/>
              </a:lnSpc>
            </a:pPr>
            <a:r>
              <a:rPr lang="it-IT" dirty="0">
                <a:latin typeface="Calibri" pitchFamily="34" charset="0"/>
                <a:cs typeface="Calibri" pitchFamily="34" charset="0"/>
              </a:rPr>
              <a:t>	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			guarderò </a:t>
            </a:r>
            <a:r>
              <a:rPr lang="it-IT" dirty="0">
                <a:latin typeface="Calibri" pitchFamily="34" charset="0"/>
                <a:cs typeface="Calibri" pitchFamily="34" charset="0"/>
              </a:rPr>
              <a:t>i miei fratelli e le mie sorelle,</a:t>
            </a:r>
          </a:p>
          <a:p>
            <a:pPr>
              <a:lnSpc>
                <a:spcPct val="80000"/>
              </a:lnSpc>
            </a:pPr>
            <a:r>
              <a:rPr lang="it-IT" dirty="0">
                <a:latin typeface="Calibri" pitchFamily="34" charset="0"/>
                <a:cs typeface="Calibri" pitchFamily="34" charset="0"/>
              </a:rPr>
              <a:t>	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			e </a:t>
            </a:r>
            <a:r>
              <a:rPr lang="it-IT" dirty="0">
                <a:latin typeface="Calibri" pitchFamily="34" charset="0"/>
                <a:cs typeface="Calibri" pitchFamily="34" charset="0"/>
              </a:rPr>
              <a:t>riconoscerò in ognuno di loro</a:t>
            </a:r>
          </a:p>
          <a:p>
            <a:pPr>
              <a:lnSpc>
                <a:spcPct val="80000"/>
              </a:lnSpc>
            </a:pPr>
            <a:r>
              <a:rPr lang="it-IT" dirty="0">
                <a:latin typeface="Calibri" pitchFamily="34" charset="0"/>
                <a:cs typeface="Calibri" pitchFamily="34" charset="0"/>
              </a:rPr>
              <a:t>	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			la </a:t>
            </a:r>
            <a:r>
              <a:rPr lang="it-IT" dirty="0">
                <a:latin typeface="Calibri" pitchFamily="34" charset="0"/>
                <a:cs typeface="Calibri" pitchFamily="34" charset="0"/>
              </a:rPr>
              <a:t>tua misteriosa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presenza</a:t>
            </a:r>
            <a:r>
              <a:rPr lang="it-IT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050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A Volo D&amp;#39;Uccello Stencil Silhouette Disegno - uccello scaricare png -  Disegno png trasparente Uccello png scaricare.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106" y="6193480"/>
            <a:ext cx="953006" cy="611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 descr="punti-di-vista - FisiocoloreFisiocolor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55" y="5817006"/>
            <a:ext cx="892115" cy="752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55" y="1196752"/>
            <a:ext cx="1245509" cy="1868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3651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vita si racconta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11560" y="827420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cap="all" dirty="0" smtClean="0">
                <a:latin typeface="Calibri" pitchFamily="34" charset="0"/>
                <a:cs typeface="Calibri" pitchFamily="34" charset="0"/>
              </a:rPr>
              <a:t>C’è sguardo e sguardo</a:t>
            </a:r>
            <a:endParaRPr lang="it-IT" b="1" cap="all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619672" y="1270328"/>
            <a:ext cx="6480720" cy="187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it-IT" dirty="0" smtClean="0">
                <a:solidFill>
                  <a:srgbClr val="000099"/>
                </a:solidFill>
                <a:latin typeface="Calibri" pitchFamily="34" charset="0"/>
                <a:cs typeface="Calibri" pitchFamily="34" charset="0"/>
              </a:rPr>
              <a:t>Una delle inquadrature usate più spesso da chi si interessa di fotografia è quella della figura intera. In essa la persona è rappresentata totalmente, dalla testa ai piedi, evidenziandone la postura e la fisicità. </a:t>
            </a:r>
          </a:p>
          <a:p>
            <a:pPr algn="just">
              <a:lnSpc>
                <a:spcPct val="80000"/>
              </a:lnSpc>
            </a:pPr>
            <a:r>
              <a:rPr lang="it-IT" dirty="0" smtClean="0">
                <a:solidFill>
                  <a:srgbClr val="000099"/>
                </a:solidFill>
                <a:latin typeface="Calibri" pitchFamily="34" charset="0"/>
                <a:cs typeface="Calibri" pitchFamily="34" charset="0"/>
              </a:rPr>
              <a:t>All’obiettivo è dato di cogliere ciò che definisce il soggetto, lo caratterizza, lo rende tale.</a:t>
            </a:r>
          </a:p>
          <a:p>
            <a:pPr algn="just">
              <a:lnSpc>
                <a:spcPct val="80000"/>
              </a:lnSpc>
            </a:pPr>
            <a:r>
              <a:rPr lang="it-IT" dirty="0" smtClean="0">
                <a:solidFill>
                  <a:srgbClr val="000099"/>
                </a:solidFill>
                <a:latin typeface="Calibri" pitchFamily="34" charset="0"/>
                <a:cs typeface="Calibri" pitchFamily="34" charset="0"/>
              </a:rPr>
              <a:t>All’osservatore, invece, lo stato d’animo, i sentimenti e le sensazioni suscitate dallo scatto.</a:t>
            </a:r>
            <a:endParaRPr lang="it-IT" dirty="0">
              <a:solidFill>
                <a:srgbClr val="000099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79512" y="3140968"/>
            <a:ext cx="4896544" cy="2757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dirty="0" smtClean="0">
                <a:solidFill>
                  <a:srgbClr val="660066"/>
                </a:solidFill>
                <a:latin typeface="Calibri" pitchFamily="34" charset="0"/>
                <a:cs typeface="Calibri" pitchFamily="34" charset="0"/>
              </a:rPr>
              <a:t>Anche nella vita è così. A volte scrutiamo gli altri come attraverso una fotografia.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solidFill>
                  <a:srgbClr val="660066"/>
                </a:solidFill>
                <a:latin typeface="Calibri" pitchFamily="34" charset="0"/>
                <a:cs typeface="Calibri" pitchFamily="34" charset="0"/>
              </a:rPr>
              <a:t>Senza alcun coinvolgimento, osserviamo e giudichiamo avendo noi e i nostri interessi come punto di riferimento.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solidFill>
                  <a:srgbClr val="660066"/>
                </a:solidFill>
                <a:latin typeface="Calibri" pitchFamily="34" charset="0"/>
                <a:cs typeface="Calibri" pitchFamily="34" charset="0"/>
              </a:rPr>
              <a:t>Spesso nascosti dietro un pettegolezzo, una tastiera, un monitor, bocciamo e offendiamo la vita degli altri incuranti del dolore che certi commenti provocano.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solidFill>
                  <a:srgbClr val="660066"/>
                </a:solidFill>
                <a:latin typeface="Calibri" pitchFamily="34" charset="0"/>
                <a:cs typeface="Calibri" pitchFamily="34" charset="0"/>
              </a:rPr>
              <a:t>C’è, però, anche lo sguardo che accoglie, che valorizza, che è grato, che sa vedere occasioni da promuovere.</a:t>
            </a:r>
            <a:endParaRPr lang="it-IT" dirty="0">
              <a:solidFill>
                <a:srgbClr val="66006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067672" y="3048049"/>
            <a:ext cx="30327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i="1" dirty="0" smtClean="0">
                <a:latin typeface="Calibri" pitchFamily="34" charset="0"/>
                <a:cs typeface="Calibri" pitchFamily="34" charset="0"/>
              </a:rPr>
              <a:t>Annotiamo questi sguardi diversi sul TACCUINO: proviamo a scrivere cosa ci blocca ad essere ben disposti, di cosa abbiamo paura, cosa ci impedisce di cogliere situazioni di bisogno. Pensiamo a noi, agli sguardi dati o ricevuti di accoglienza, alle emozioni provate e quale cambiamento è nato nella nostra vita e intorno a noi. Raccontiamo!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1226972" y="6008814"/>
            <a:ext cx="2777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>
                <a:latin typeface="Calibri" pitchFamily="34" charset="0"/>
                <a:cs typeface="Calibri" pitchFamily="34" charset="0"/>
              </a:rPr>
              <a:t>Esercizio: oltre ciò che vedo</a:t>
            </a:r>
            <a:endParaRPr lang="it-IT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010131" y="6516052"/>
            <a:ext cx="2777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err="1" smtClean="0">
                <a:latin typeface="Calibri" pitchFamily="34" charset="0"/>
                <a:cs typeface="Calibri" pitchFamily="34" charset="0"/>
              </a:rPr>
              <a:t>Zohra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, la piccola domestica</a:t>
            </a:r>
            <a:endParaRPr lang="it-IT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parola illumina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79512" y="836712"/>
            <a:ext cx="7848872" cy="6075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it-IT" b="1" dirty="0" smtClean="0">
                <a:latin typeface="Calibri" pitchFamily="34" charset="0"/>
                <a:cs typeface="Calibri" pitchFamily="34" charset="0"/>
              </a:rPr>
              <a:t>Dal Vangelo secondo Luca (8,26-39)</a:t>
            </a:r>
          </a:p>
          <a:p>
            <a:pPr>
              <a:lnSpc>
                <a:spcPct val="80000"/>
              </a:lnSpc>
            </a:pPr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Approdarono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nella regione dei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Gerasèni</a:t>
            </a:r>
            <a:r>
              <a:rPr lang="it-IT" dirty="0">
                <a:latin typeface="Calibri" pitchFamily="34" charset="0"/>
                <a:cs typeface="Calibri" pitchFamily="34" charset="0"/>
              </a:rPr>
              <a:t>, che sta di fronte alla Galilea.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Era </a:t>
            </a:r>
            <a:r>
              <a:rPr lang="it-IT" dirty="0">
                <a:latin typeface="Calibri" pitchFamily="34" charset="0"/>
                <a:cs typeface="Calibri" pitchFamily="34" charset="0"/>
              </a:rPr>
              <a:t>appena sceso a terra, quando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dalla </a:t>
            </a:r>
            <a:r>
              <a:rPr lang="it-IT" dirty="0">
                <a:latin typeface="Calibri" pitchFamily="34" charset="0"/>
                <a:cs typeface="Calibri" pitchFamily="34" charset="0"/>
              </a:rPr>
              <a:t>città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gli </a:t>
            </a:r>
            <a:r>
              <a:rPr lang="it-IT" dirty="0">
                <a:latin typeface="Calibri" pitchFamily="34" charset="0"/>
                <a:cs typeface="Calibri" pitchFamily="34" charset="0"/>
              </a:rPr>
              <a:t>venne incontro un uomo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posseduto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dai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demòni</a:t>
            </a:r>
            <a:r>
              <a:rPr lang="it-IT" dirty="0">
                <a:latin typeface="Calibri" pitchFamily="34" charset="0"/>
                <a:cs typeface="Calibri" pitchFamily="34" charset="0"/>
              </a:rPr>
              <a:t>. Da molto tempo non portava vestiti, né abitava in casa, ma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in mezzo alle tombe. Quando vide Gesù, </a:t>
            </a:r>
            <a:r>
              <a:rPr lang="it-IT" dirty="0">
                <a:latin typeface="Calibri" pitchFamily="34" charset="0"/>
                <a:cs typeface="Calibri" pitchFamily="34" charset="0"/>
              </a:rPr>
              <a:t>gli si gettò ai piedi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urlando, </a:t>
            </a:r>
            <a:r>
              <a:rPr lang="it-IT" dirty="0">
                <a:latin typeface="Calibri" pitchFamily="34" charset="0"/>
                <a:cs typeface="Calibri" pitchFamily="34" charset="0"/>
              </a:rPr>
              <a:t>e disse a gran voce: «Che vuoi da me, Gesù, Figlio del Dio Altissimo? Ti prego, non tormentarmi!».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Gesù aveva ordinato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allo spirito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impuro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di uscire da quell'uomo. Molte volte infatti s'era impossessato di lui; allora lo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tenevano chiuso, legato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con catene e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con i ceppi ai piedi, </a:t>
            </a:r>
            <a:r>
              <a:rPr lang="it-IT" dirty="0">
                <a:latin typeface="Calibri" pitchFamily="34" charset="0"/>
                <a:cs typeface="Calibri" pitchFamily="34" charset="0"/>
              </a:rPr>
              <a:t>ma egli spezzava i legami e veniva spinto dal demonio in luoghi deserti.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Gesù </a:t>
            </a:r>
            <a:r>
              <a:rPr lang="it-IT" dirty="0">
                <a:latin typeface="Calibri" pitchFamily="34" charset="0"/>
                <a:cs typeface="Calibri" pitchFamily="34" charset="0"/>
              </a:rPr>
              <a:t>gli domandò: «Qual è il tuo nome?». Rispose: «Legione», perché molti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demòni</a:t>
            </a:r>
            <a:r>
              <a:rPr lang="it-IT" dirty="0">
                <a:latin typeface="Calibri" pitchFamily="34" charset="0"/>
                <a:cs typeface="Calibri" pitchFamily="34" charset="0"/>
              </a:rPr>
              <a:t> erano entrati in lui.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E </a:t>
            </a:r>
            <a:r>
              <a:rPr lang="it-IT" dirty="0">
                <a:latin typeface="Calibri" pitchFamily="34" charset="0"/>
                <a:cs typeface="Calibri" pitchFamily="34" charset="0"/>
              </a:rPr>
              <a:t>lo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scongiuravano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che non ordinasse loro di andarsene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nell'abisso. </a:t>
            </a:r>
            <a:r>
              <a:rPr lang="it-IT" dirty="0">
                <a:latin typeface="Calibri" pitchFamily="34" charset="0"/>
                <a:cs typeface="Calibri" pitchFamily="34" charset="0"/>
              </a:rPr>
              <a:t>Vi era là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una grande mandria di porci, al pascolo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sul monte.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I </a:t>
            </a:r>
            <a:r>
              <a:rPr lang="it-IT" dirty="0" err="1" smtClean="0">
                <a:latin typeface="Calibri" pitchFamily="34" charset="0"/>
                <a:cs typeface="Calibri" pitchFamily="34" charset="0"/>
              </a:rPr>
              <a:t>demòni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 lo scongiurarono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che concedesse loro di entrare nei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porci. Glielo permise</a:t>
            </a:r>
            <a:r>
              <a:rPr lang="it-IT" dirty="0">
                <a:latin typeface="Calibri" pitchFamily="34" charset="0"/>
                <a:cs typeface="Calibri" pitchFamily="34" charset="0"/>
              </a:rPr>
              <a:t>.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I </a:t>
            </a:r>
            <a:r>
              <a:rPr lang="it-IT" dirty="0" err="1" smtClean="0">
                <a:latin typeface="Calibri" pitchFamily="34" charset="0"/>
                <a:cs typeface="Calibri" pitchFamily="34" charset="0"/>
              </a:rPr>
              <a:t>demòni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, usciti dall'uomo, entrarono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nei porci e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la mandria si precipitò, giù dalla rupe, </a:t>
            </a:r>
            <a:r>
              <a:rPr lang="it-IT" dirty="0">
                <a:latin typeface="Calibri" pitchFamily="34" charset="0"/>
                <a:cs typeface="Calibri" pitchFamily="34" charset="0"/>
              </a:rPr>
              <a:t>nel lago e annegò. </a:t>
            </a:r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Quando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videro ciò che era accaduto, i mandriani fuggirono e portarono la notizia nella città e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nelle campagne. La </a:t>
            </a:r>
            <a:r>
              <a:rPr lang="it-IT" dirty="0">
                <a:latin typeface="Calibri" pitchFamily="34" charset="0"/>
                <a:cs typeface="Calibri" pitchFamily="34" charset="0"/>
              </a:rPr>
              <a:t>gente uscì per vedere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l'accaduto e, quando arrivarono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da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Gesù, </a:t>
            </a:r>
            <a:r>
              <a:rPr lang="it-IT" dirty="0">
                <a:latin typeface="Calibri" pitchFamily="34" charset="0"/>
                <a:cs typeface="Calibri" pitchFamily="34" charset="0"/>
              </a:rPr>
              <a:t>trovarono l'uomo dal quale erano usciti i </a:t>
            </a:r>
            <a:r>
              <a:rPr lang="it-IT" dirty="0" err="1" smtClean="0">
                <a:latin typeface="Calibri" pitchFamily="34" charset="0"/>
                <a:cs typeface="Calibri" pitchFamily="34" charset="0"/>
              </a:rPr>
              <a:t>demòni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it-IT" dirty="0">
                <a:latin typeface="Calibri" pitchFamily="34" charset="0"/>
                <a:cs typeface="Calibri" pitchFamily="34" charset="0"/>
              </a:rPr>
              <a:t>vestito e sano di mente, che sedeva ai piedi di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Gesù, ed ebbero paura. Quelli </a:t>
            </a:r>
            <a:r>
              <a:rPr lang="it-IT" dirty="0">
                <a:latin typeface="Calibri" pitchFamily="34" charset="0"/>
                <a:cs typeface="Calibri" pitchFamily="34" charset="0"/>
              </a:rPr>
              <a:t>che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avevano visto riferirono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come l'indemoniato era stato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salvato. Allora </a:t>
            </a:r>
            <a:r>
              <a:rPr lang="it-IT" dirty="0">
                <a:latin typeface="Calibri" pitchFamily="34" charset="0"/>
                <a:cs typeface="Calibri" pitchFamily="34" charset="0"/>
              </a:rPr>
              <a:t>tutta la popolazione del territorio dei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Gerasèni</a:t>
            </a:r>
            <a:r>
              <a:rPr lang="it-IT" dirty="0">
                <a:latin typeface="Calibri" pitchFamily="34" charset="0"/>
                <a:cs typeface="Calibri" pitchFamily="34" charset="0"/>
              </a:rPr>
              <a:t> gli chiese che si allontanasse da loro, perché avevano molta paura.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Egli, </a:t>
            </a:r>
            <a:r>
              <a:rPr lang="it-IT" dirty="0">
                <a:latin typeface="Calibri" pitchFamily="34" charset="0"/>
                <a:cs typeface="Calibri" pitchFamily="34" charset="0"/>
              </a:rPr>
              <a:t>salito su una barca, tornò indietro.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L'uomo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dal quale erano usciti i </a:t>
            </a:r>
            <a:r>
              <a:rPr lang="it-IT" dirty="0" err="1">
                <a:latin typeface="Calibri" pitchFamily="34" charset="0"/>
                <a:cs typeface="Calibri" pitchFamily="34" charset="0"/>
              </a:rPr>
              <a:t>demòni</a:t>
            </a:r>
            <a:r>
              <a:rPr lang="it-IT" dirty="0">
                <a:latin typeface="Calibri" pitchFamily="34" charset="0"/>
                <a:cs typeface="Calibri" pitchFamily="34" charset="0"/>
              </a:rPr>
              <a:t> gli chiese di restare con lui, ma egli lo congedò dicendo: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«</a:t>
            </a:r>
            <a:r>
              <a:rPr lang="it-IT" dirty="0">
                <a:latin typeface="Calibri" pitchFamily="34" charset="0"/>
                <a:cs typeface="Calibri" pitchFamily="34" charset="0"/>
              </a:rPr>
              <a:t>Torna a casa tua e racconta quello che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Dio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ha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fatto per te». E quello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se ne andò, proclamando per tutta la città quello che Gesù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aveva fatto per lui.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parola illumina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95536" y="908720"/>
            <a:ext cx="7632848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it-IT" b="1" i="1" dirty="0">
                <a:latin typeface="Calibri" pitchFamily="34" charset="0"/>
                <a:cs typeface="Calibri" pitchFamily="34" charset="0"/>
              </a:rPr>
              <a:t>Cosa dice la Parola alla mia vita</a:t>
            </a:r>
          </a:p>
          <a:p>
            <a:pPr algn="just">
              <a:lnSpc>
                <a:spcPct val="80000"/>
              </a:lnSpc>
            </a:pPr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L’uomo indemoniato vaga nudo: è la potenza del male  che lo spoglia della sua dignità umana. Subito si getta a terra per essere liberato ma poi urla di non essere tormentato: ecco la confusione, l’uomo posseduto dal male non sa più chi è. Lo sguardo dei compaesani, anche di fronte alla guarigione, è su di un altro livello: non riconoscono la liberazione, ma sono spaventati che i propri interessi economici (la mandria) e l’ordine sociale (un uomo che deve essere isolato) siano stati scombinati.</a:t>
            </a: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b="1" i="1" dirty="0">
                <a:latin typeface="Calibri" pitchFamily="34" charset="0"/>
                <a:cs typeface="Calibri" pitchFamily="34" charset="0"/>
              </a:rPr>
              <a:t>Cosa dice la Parola della mia vita</a:t>
            </a: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La scena è divisa in due. Da una parte la solitudine di un individuo in lotta con se stesso e con la società. Dall’altra parte l’arroganza e la paura di un gruppo, di una società che deve definire in maniera precisa gli individui e gli eventi, per potersi dare una ragione di essere.</a:t>
            </a: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b="1" i="1" dirty="0">
                <a:latin typeface="Calibri" pitchFamily="34" charset="0"/>
                <a:cs typeface="Calibri" pitchFamily="34" charset="0"/>
              </a:rPr>
              <a:t>Cosa dice la Parola della nostra vita</a:t>
            </a: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>
                <a:latin typeface="Calibri" pitchFamily="34" charset="0"/>
                <a:cs typeface="Calibri" pitchFamily="34" charset="0"/>
              </a:rPr>
              <a:t>Raccontiamo la vita illuminata dalla Parola</a:t>
            </a: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b="1" i="1" dirty="0">
                <a:latin typeface="Calibri" pitchFamily="34" charset="0"/>
                <a:cs typeface="Calibri" pitchFamily="34" charset="0"/>
              </a:rPr>
              <a:t>Cosa dice la mia vita alla Parola</a:t>
            </a: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>
                <a:latin typeface="Calibri" pitchFamily="34" charset="0"/>
                <a:cs typeface="Calibri" pitchFamily="34" charset="0"/>
              </a:rPr>
              <a:t>Utilizziamo le parole del Salmo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113 </a:t>
            </a:r>
            <a:r>
              <a:rPr lang="it-IT" dirty="0">
                <a:latin typeface="Calibri" pitchFamily="34" charset="0"/>
                <a:cs typeface="Calibri" pitchFamily="34" charset="0"/>
              </a:rPr>
              <a:t>– Il Signore è il mio pastore</a:t>
            </a:r>
          </a:p>
        </p:txBody>
      </p:sp>
    </p:spTree>
    <p:extLst>
      <p:ext uri="{BB962C8B-B14F-4D97-AF65-F5344CB8AC3E}">
        <p14:creationId xmlns:p14="http://schemas.microsoft.com/office/powerpoint/2010/main" val="313731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36912"/>
            <a:ext cx="3816424" cy="727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magine 6" descr="Passeggiare icona in Cute Outline Stil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684" y="4489370"/>
            <a:ext cx="708536" cy="739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15,365 Uomo Punto Interrogativo Vettoriali, Illustrazioni e Clipart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92596"/>
            <a:ext cx="576838" cy="696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 descr="Bianco E Nero Fumetto Di Pirati Gancio - Immagini vettoriali stock e altre  immagini di Bizzarro - iStock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19001"/>
            <a:ext cx="504056" cy="621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839142"/>
            <a:ext cx="648072" cy="73501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vita cambia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95536" y="1082179"/>
            <a:ext cx="7632848" cy="1427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Dopo aver ascoltato la Parola e averla fatta oggetto della nostra preghiera, proviamo a esercitare il nostro sguardo nel ricercare fatti, parole, immagini in cui viene data o tolta la dignità.</a:t>
            </a: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Scegliamo un argomento e il mezzo su cui andare ad effettuare la ricerca: quotidiani, riviste, estratti da siti, fino anche ai social.</a:t>
            </a:r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95536" y="3182457"/>
            <a:ext cx="7632848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Primo livello: a colpo d’occhio</a:t>
            </a: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Secondo livello: il gancio che ci ha colpiti</a:t>
            </a: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Terzo livello: ma cosa sta dicendo?</a:t>
            </a:r>
          </a:p>
          <a:p>
            <a:pPr algn="just"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			Quarto livello: guarda e passa, o guarda e parla?</a:t>
            </a:r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Immagine 8" descr="Papa Francesco pagina 1 : stampa e colora i disegni.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229199"/>
            <a:ext cx="936104" cy="141212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asellaDiTesto 9"/>
          <p:cNvSpPr txBox="1"/>
          <p:nvPr/>
        </p:nvSpPr>
        <p:spPr>
          <a:xfrm>
            <a:off x="1799184" y="5775536"/>
            <a:ext cx="298884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L’esercizio di Papa Francesco</a:t>
            </a:r>
            <a:endParaRPr lang="it-IT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l mistero delle parabole | Orvietonews.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901969"/>
            <a:ext cx="8011088" cy="5695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4282" y="-2143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it-IT" sz="40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 preghiera</a:t>
            </a:r>
            <a:endParaRPr lang="it-IT" sz="40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131902" y="912727"/>
            <a:ext cx="3779912" cy="5632311"/>
          </a:xfrm>
          <a:prstGeom prst="rect">
            <a:avLst/>
          </a:prstGeom>
          <a:solidFill>
            <a:schemeClr val="accent4">
              <a:lumMod val="20000"/>
              <a:lumOff val="80000"/>
              <a:alpha val="72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it-IT" b="1" dirty="0" smtClean="0">
                <a:latin typeface="Calibri" pitchFamily="34" charset="0"/>
                <a:cs typeface="Calibri" pitchFamily="34" charset="0"/>
              </a:rPr>
              <a:t>Salmo 113</a:t>
            </a:r>
          </a:p>
          <a:p>
            <a:pPr>
              <a:lnSpc>
                <a:spcPct val="80000"/>
              </a:lnSpc>
            </a:pPr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Lodate</a:t>
            </a:r>
            <a:r>
              <a:rPr lang="it-IT" dirty="0">
                <a:latin typeface="Calibri" pitchFamily="34" charset="0"/>
                <a:cs typeface="Calibri" pitchFamily="34" charset="0"/>
              </a:rPr>
              <a:t>, servi del Signore,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>
                <a:latin typeface="Calibri" pitchFamily="34" charset="0"/>
                <a:cs typeface="Calibri" pitchFamily="34" charset="0"/>
              </a:rPr>
              <a:t>lodate il nome del Signore.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 smtClean="0">
                <a:latin typeface="Calibri" pitchFamily="34" charset="0"/>
                <a:cs typeface="Calibri" pitchFamily="34" charset="0"/>
              </a:rPr>
              <a:t>Sia </a:t>
            </a:r>
            <a:r>
              <a:rPr lang="it-IT" dirty="0">
                <a:latin typeface="Calibri" pitchFamily="34" charset="0"/>
                <a:cs typeface="Calibri" pitchFamily="34" charset="0"/>
              </a:rPr>
              <a:t>benedetto il nome del Signore,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 smtClean="0">
                <a:latin typeface="Calibri" pitchFamily="34" charset="0"/>
                <a:cs typeface="Calibri" pitchFamily="34" charset="0"/>
              </a:rPr>
              <a:t>da ora </a:t>
            </a:r>
            <a:r>
              <a:rPr lang="it-IT" dirty="0">
                <a:latin typeface="Calibri" pitchFamily="34" charset="0"/>
                <a:cs typeface="Calibri" pitchFamily="34" charset="0"/>
              </a:rPr>
              <a:t>e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per sempre.</a:t>
            </a:r>
          </a:p>
          <a:p>
            <a:pPr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Dal </a:t>
            </a:r>
            <a:r>
              <a:rPr lang="it-IT" dirty="0">
                <a:latin typeface="Calibri" pitchFamily="34" charset="0"/>
                <a:cs typeface="Calibri" pitchFamily="34" charset="0"/>
              </a:rPr>
              <a:t>sorgere del sole al suo tramonto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>
                <a:latin typeface="Calibri" pitchFamily="34" charset="0"/>
                <a:cs typeface="Calibri" pitchFamily="34" charset="0"/>
              </a:rPr>
              <a:t>sia lodato il nome del Signore.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 smtClean="0">
                <a:latin typeface="Calibri" pitchFamily="34" charset="0"/>
                <a:cs typeface="Calibri" pitchFamily="34" charset="0"/>
              </a:rPr>
              <a:t>Su tutte le genti eccelso </a:t>
            </a:r>
            <a:r>
              <a:rPr lang="it-IT" dirty="0">
                <a:latin typeface="Calibri" pitchFamily="34" charset="0"/>
                <a:cs typeface="Calibri" pitchFamily="34" charset="0"/>
              </a:rPr>
              <a:t>è il Signore,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>
                <a:latin typeface="Calibri" pitchFamily="34" charset="0"/>
                <a:cs typeface="Calibri" pitchFamily="34" charset="0"/>
              </a:rPr>
              <a:t>più alta dei cieli è la sua gloria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Chi </a:t>
            </a:r>
            <a:r>
              <a:rPr lang="it-IT" dirty="0">
                <a:latin typeface="Calibri" pitchFamily="34" charset="0"/>
                <a:cs typeface="Calibri" pitchFamily="34" charset="0"/>
              </a:rPr>
              <a:t>è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come il </a:t>
            </a:r>
            <a:r>
              <a:rPr lang="it-IT" dirty="0">
                <a:latin typeface="Calibri" pitchFamily="34" charset="0"/>
                <a:cs typeface="Calibri" pitchFamily="34" charset="0"/>
              </a:rPr>
              <a:t>Signore nostro Dio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>
                <a:latin typeface="Calibri" pitchFamily="34" charset="0"/>
                <a:cs typeface="Calibri" pitchFamily="34" charset="0"/>
              </a:rPr>
              <a:t>che siede nell'alto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 smtClean="0">
                <a:latin typeface="Calibri" pitchFamily="34" charset="0"/>
                <a:cs typeface="Calibri" pitchFamily="34" charset="0"/>
              </a:rPr>
              <a:t>e </a:t>
            </a:r>
            <a:r>
              <a:rPr lang="it-IT" dirty="0">
                <a:latin typeface="Calibri" pitchFamily="34" charset="0"/>
                <a:cs typeface="Calibri" pitchFamily="34" charset="0"/>
              </a:rPr>
              <a:t>si china a guardare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 smtClean="0">
                <a:latin typeface="Calibri" pitchFamily="34" charset="0"/>
                <a:cs typeface="Calibri" pitchFamily="34" charset="0"/>
              </a:rPr>
              <a:t>sui </a:t>
            </a:r>
            <a:r>
              <a:rPr lang="it-IT" dirty="0">
                <a:latin typeface="Calibri" pitchFamily="34" charset="0"/>
                <a:cs typeface="Calibri" pitchFamily="34" charset="0"/>
              </a:rPr>
              <a:t>cieli e sulla terra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?</a:t>
            </a:r>
          </a:p>
          <a:p>
            <a:pPr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Solleva dalla polvere il debole,</a:t>
            </a:r>
            <a:r>
              <a:rPr lang="it-IT" dirty="0">
                <a:latin typeface="Calibri" pitchFamily="34" charset="0"/>
                <a:cs typeface="Calibri" pitchFamily="34" charset="0"/>
              </a:rPr>
              <a:t/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>
                <a:latin typeface="Calibri" pitchFamily="34" charset="0"/>
                <a:cs typeface="Calibri" pitchFamily="34" charset="0"/>
              </a:rPr>
              <a:t>dall'immondizia rialza il povero,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 smtClean="0">
                <a:latin typeface="Calibri" pitchFamily="34" charset="0"/>
                <a:cs typeface="Calibri" pitchFamily="34" charset="0"/>
              </a:rPr>
              <a:t>per </a:t>
            </a:r>
            <a:r>
              <a:rPr lang="it-IT" dirty="0">
                <a:latin typeface="Calibri" pitchFamily="34" charset="0"/>
                <a:cs typeface="Calibri" pitchFamily="34" charset="0"/>
              </a:rPr>
              <a:t>farlo sedere tra i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prìncipi</a:t>
            </a:r>
            <a:r>
              <a:rPr lang="it-IT" dirty="0">
                <a:latin typeface="Calibri" pitchFamily="34" charset="0"/>
                <a:cs typeface="Calibri" pitchFamily="34" charset="0"/>
              </a:rPr>
              <a:t>,</a:t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>
                <a:latin typeface="Calibri" pitchFamily="34" charset="0"/>
                <a:cs typeface="Calibri" pitchFamily="34" charset="0"/>
              </a:rPr>
              <a:t>tra i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prìncipi </a:t>
            </a:r>
            <a:r>
              <a:rPr lang="it-IT" dirty="0">
                <a:latin typeface="Calibri" pitchFamily="34" charset="0"/>
                <a:cs typeface="Calibri" pitchFamily="34" charset="0"/>
              </a:rPr>
              <a:t>del suo popolo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it-IT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Fa </a:t>
            </a:r>
            <a:r>
              <a:rPr lang="it-IT" dirty="0">
                <a:latin typeface="Calibri" pitchFamily="34" charset="0"/>
                <a:cs typeface="Calibri" pitchFamily="34" charset="0"/>
              </a:rPr>
              <a:t>abitare nella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casa la sterile,</a:t>
            </a:r>
            <a:r>
              <a:rPr lang="it-IT" dirty="0">
                <a:latin typeface="Calibri" pitchFamily="34" charset="0"/>
                <a:cs typeface="Calibri" pitchFamily="34" charset="0"/>
              </a:rPr>
              <a:t/>
            </a:r>
            <a:br>
              <a:rPr lang="it-IT" dirty="0">
                <a:latin typeface="Calibri" pitchFamily="34" charset="0"/>
                <a:cs typeface="Calibri" pitchFamily="34" charset="0"/>
              </a:rPr>
            </a:br>
            <a:r>
              <a:rPr lang="it-IT" dirty="0" smtClean="0">
                <a:latin typeface="Calibri" pitchFamily="34" charset="0"/>
                <a:cs typeface="Calibri" pitchFamily="34" charset="0"/>
              </a:rPr>
              <a:t>come </a:t>
            </a:r>
            <a:r>
              <a:rPr lang="it-IT" dirty="0">
                <a:latin typeface="Calibri" pitchFamily="34" charset="0"/>
                <a:cs typeface="Calibri" pitchFamily="34" charset="0"/>
              </a:rPr>
              <a:t>madre gioiosa di figli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Alleluia.</a:t>
            </a:r>
            <a:endParaRPr lang="it-IT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to">
  <a:themeElements>
    <a:clrScheme name="Mi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Mito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ito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569</TotalTime>
  <Words>1165</Words>
  <Application>Microsoft Office PowerPoint</Application>
  <PresentationFormat>Presentazione su schermo (4:3)</PresentationFormat>
  <Paragraphs>110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5" baseType="lpstr">
      <vt:lpstr>Calibri</vt:lpstr>
      <vt:lpstr>Trebuchet MS</vt:lpstr>
      <vt:lpstr>Wingdings</vt:lpstr>
      <vt:lpstr>Wingdings 2</vt:lpstr>
      <vt:lpstr>Mito</vt:lpstr>
      <vt:lpstr>Presentazione standard di PowerPoint</vt:lpstr>
      <vt:lpstr>Presentazione standard di PowerPoint</vt:lpstr>
      <vt:lpstr>INTRODUZIONE</vt:lpstr>
      <vt:lpstr>INTRODUZIONE</vt:lpstr>
      <vt:lpstr>La vita si racconta</vt:lpstr>
      <vt:lpstr>La parola illumina</vt:lpstr>
      <vt:lpstr>La parola illumina</vt:lpstr>
      <vt:lpstr>La vita cambia</vt:lpstr>
      <vt:lpstr>In preghiera</vt:lpstr>
      <vt:lpstr>Riflessi della cultura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 Windows</dc:creator>
  <cp:lastModifiedBy>Marco Corradini</cp:lastModifiedBy>
  <cp:revision>54</cp:revision>
  <dcterms:created xsi:type="dcterms:W3CDTF">2021-09-02T14:34:33Z</dcterms:created>
  <dcterms:modified xsi:type="dcterms:W3CDTF">2021-10-06T22:35:31Z</dcterms:modified>
</cp:coreProperties>
</file>